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18"/>
  </p:notesMasterIdLst>
  <p:handoutMasterIdLst>
    <p:handoutMasterId r:id="rId19"/>
  </p:handoutMasterIdLst>
  <p:sldIdLst>
    <p:sldId id="264" r:id="rId2"/>
    <p:sldId id="258" r:id="rId3"/>
    <p:sldId id="265" r:id="rId4"/>
    <p:sldId id="281" r:id="rId5"/>
    <p:sldId id="266" r:id="rId6"/>
    <p:sldId id="273" r:id="rId7"/>
    <p:sldId id="282" r:id="rId8"/>
    <p:sldId id="270" r:id="rId9"/>
    <p:sldId id="267" r:id="rId10"/>
    <p:sldId id="268" r:id="rId11"/>
    <p:sldId id="283" r:id="rId12"/>
    <p:sldId id="277" r:id="rId13"/>
    <p:sldId id="280" r:id="rId14"/>
    <p:sldId id="274" r:id="rId15"/>
    <p:sldId id="272" r:id="rId16"/>
    <p:sldId id="284" r:id="rId17"/>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varScale="1">
        <p:scale>
          <a:sx n="67" d="100"/>
          <a:sy n="67" d="100"/>
        </p:scale>
        <p:origin x="508" y="52"/>
      </p:cViewPr>
      <p:guideLst/>
    </p:cSldViewPr>
  </p:slideViewPr>
  <p:notesTextViewPr>
    <p:cViewPr>
      <p:scale>
        <a:sx n="1" d="1"/>
        <a:sy n="1" d="1"/>
      </p:scale>
      <p:origin x="0" y="0"/>
    </p:cViewPr>
  </p:notesTextViewPr>
  <p:notesViewPr>
    <p:cSldViewPr snapToGrid="0">
      <p:cViewPr varScale="1">
        <p:scale>
          <a:sx n="72" d="100"/>
          <a:sy n="72" d="100"/>
        </p:scale>
        <p:origin x="2908"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7117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71800" cy="495427"/>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2"/>
            <a:ext cx="2971800" cy="495427"/>
          </a:xfrm>
          <a:prstGeom prst="rect">
            <a:avLst/>
          </a:prstGeom>
        </p:spPr>
        <p:txBody>
          <a:bodyPr vert="horz" lIns="91430" tIns="45715" rIns="91430" bIns="45715" rtlCol="0"/>
          <a:lstStyle>
            <a:lvl1pPr algn="r">
              <a:defRPr sz="1200"/>
            </a:lvl1pPr>
          </a:lstStyle>
          <a:p>
            <a:fld id="{C90AE4EF-359A-43E3-9E0A-D6742A780267}" type="datetimeFigureOut">
              <a:rPr kumimoji="1" lang="ja-JP" altLang="en-US" smtClean="0"/>
              <a:t>2023/1/3</a:t>
            </a:fld>
            <a:endParaRPr kumimoji="1" lang="ja-JP" altLang="en-US"/>
          </a:p>
        </p:txBody>
      </p:sp>
      <p:sp>
        <p:nvSpPr>
          <p:cNvPr id="4" name="スライド イメージ プレースホルダー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5800" y="4751984"/>
            <a:ext cx="5486400" cy="3887986"/>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8824"/>
            <a:ext cx="2971800" cy="495426"/>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4"/>
            <a:ext cx="2971800" cy="495426"/>
          </a:xfrm>
          <a:prstGeom prst="rect">
            <a:avLst/>
          </a:prstGeom>
        </p:spPr>
        <p:txBody>
          <a:bodyPr vert="horz" lIns="91430" tIns="45715" rIns="91430" bIns="45715" rtlCol="0" anchor="b"/>
          <a:lstStyle>
            <a:lvl1pPr algn="r">
              <a:defRPr sz="1200"/>
            </a:lvl1pPr>
          </a:lstStyle>
          <a:p>
            <a:fld id="{D2320180-A3D0-48CB-8FCA-D6FAE655E675}" type="slidenum">
              <a:rPr kumimoji="1" lang="ja-JP" altLang="en-US" smtClean="0"/>
              <a:t>‹#›</a:t>
            </a:fld>
            <a:endParaRPr kumimoji="1" lang="ja-JP" altLang="en-US"/>
          </a:p>
        </p:txBody>
      </p:sp>
    </p:spTree>
    <p:extLst>
      <p:ext uri="{BB962C8B-B14F-4D97-AF65-F5344CB8AC3E}">
        <p14:creationId xmlns:p14="http://schemas.microsoft.com/office/powerpoint/2010/main" val="40929995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BBBCF-37C1-45D7-B5AD-EA1D56B546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748E189-1DE6-46E2-8E95-FE166AFA8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0BB4B6F-1E74-4B4C-9C12-BC9765DE546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FCB5E49-BC24-453E-87DD-4135746E1A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503ED2-2AF8-4343-89F8-400B2D489547}"/>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35214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85859-DC17-4FF5-B2C0-E8B22597249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2FC097-4CBB-47BD-AAC1-4AB7CE3F227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63710A-AF1D-4E25-972E-84CD395D3E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524345B-341A-4091-8130-C66E6D69F2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F74012-32D4-487C-B888-11245FDA2618}"/>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214518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46CED3-F188-47A9-AF0D-F5147007506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1E3BD5-D106-4B32-AEE2-2714F2C531C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025C0D-B868-493D-B865-32AECE238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F6F81D8-51FE-44B9-964F-6B1C70ED3B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010B41-C122-45A5-AD4F-9300D7CAE1D3}"/>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126605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bg>
      <p:bgPr>
        <a:gradFill rotWithShape="1">
          <a:gsLst>
            <a:gs pos="0">
              <a:schemeClr val="bg1"/>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9786" y="1589035"/>
            <a:ext cx="10252428" cy="4164441"/>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p:cNvSpPr>
            <a:spLocks noGrp="1"/>
          </p:cNvSpPr>
          <p:nvPr>
            <p:ph type="sldNum" sz="quarter" idx="12"/>
          </p:nvPr>
        </p:nvSpPr>
        <p:spPr>
          <a:xfrm>
            <a:off x="10983171" y="6253848"/>
            <a:ext cx="811019" cy="503578"/>
          </a:xfrm>
        </p:spPr>
        <p:txBody>
          <a:bodyPr/>
          <a:lstStyle>
            <a:lvl1pPr>
              <a:defRPr sz="1400">
                <a:solidFill>
                  <a:schemeClr val="accent2"/>
                </a:solidFill>
              </a:defRPr>
            </a:lvl1pPr>
          </a:lstStyle>
          <a:p>
            <a:fld id="{B4F043D4-2F0F-4B41-B8C8-9387FD9A761D}" type="slidenum">
              <a:rPr kumimoji="1" lang="ja-JP" altLang="en-US" smtClean="0"/>
              <a:pPr/>
              <a:t>‹#›</a:t>
            </a:fld>
            <a:endParaRPr kumimoji="1" lang="ja-JP" altLang="en-US" dirty="0"/>
          </a:p>
        </p:txBody>
      </p:sp>
      <p:sp>
        <p:nvSpPr>
          <p:cNvPr id="9" name="Title 1">
            <a:extLst>
              <a:ext uri="{FF2B5EF4-FFF2-40B4-BE49-F238E27FC236}">
                <a16:creationId xmlns:a16="http://schemas.microsoft.com/office/drawing/2014/main" id="{B360FAB7-2C6A-451C-BA67-7811761D3C07}"/>
              </a:ext>
            </a:extLst>
          </p:cNvPr>
          <p:cNvSpPr>
            <a:spLocks noGrp="1"/>
          </p:cNvSpPr>
          <p:nvPr>
            <p:ph type="title"/>
          </p:nvPr>
        </p:nvSpPr>
        <p:spPr>
          <a:xfrm>
            <a:off x="1122483" y="336929"/>
            <a:ext cx="9947034" cy="557730"/>
          </a:xfrm>
        </p:spPr>
        <p:txBody>
          <a:bodyPr/>
          <a:lstStyle/>
          <a:p>
            <a:endParaRPr lang="en-US" dirty="0"/>
          </a:p>
        </p:txBody>
      </p:sp>
    </p:spTree>
    <p:extLst>
      <p:ext uri="{BB962C8B-B14F-4D97-AF65-F5344CB8AC3E}">
        <p14:creationId xmlns:p14="http://schemas.microsoft.com/office/powerpoint/2010/main" val="173128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bg>
      <p:bgPr>
        <a:gradFill rotWithShape="1">
          <a:gsLst>
            <a:gs pos="0">
              <a:schemeClr val="bg1"/>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2537" y="2024275"/>
            <a:ext cx="9535099" cy="3759997"/>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p:cNvSpPr>
            <a:spLocks noGrp="1"/>
          </p:cNvSpPr>
          <p:nvPr>
            <p:ph type="sldNum" sz="quarter" idx="12"/>
          </p:nvPr>
        </p:nvSpPr>
        <p:spPr>
          <a:xfrm>
            <a:off x="10983171" y="6253848"/>
            <a:ext cx="811019" cy="503578"/>
          </a:xfrm>
        </p:spPr>
        <p:txBody>
          <a:bodyPr/>
          <a:lstStyle>
            <a:lvl1pPr>
              <a:defRPr sz="1400">
                <a:solidFill>
                  <a:schemeClr val="accent2"/>
                </a:solidFill>
              </a:defRPr>
            </a:lvl1pPr>
          </a:lstStyle>
          <a:p>
            <a:fld id="{B4F043D4-2F0F-4B41-B8C8-9387FD9A761D}" type="slidenum">
              <a:rPr kumimoji="1" lang="ja-JP" altLang="en-US" smtClean="0"/>
              <a:pPr/>
              <a:t>‹#›</a:t>
            </a:fld>
            <a:endParaRPr kumimoji="1" lang="ja-JP" altLang="en-US" dirty="0"/>
          </a:p>
        </p:txBody>
      </p:sp>
      <p:sp>
        <p:nvSpPr>
          <p:cNvPr id="9" name="Title 1">
            <a:extLst>
              <a:ext uri="{FF2B5EF4-FFF2-40B4-BE49-F238E27FC236}">
                <a16:creationId xmlns:a16="http://schemas.microsoft.com/office/drawing/2014/main" id="{B360FAB7-2C6A-451C-BA67-7811761D3C07}"/>
              </a:ext>
            </a:extLst>
          </p:cNvPr>
          <p:cNvSpPr>
            <a:spLocks noGrp="1"/>
          </p:cNvSpPr>
          <p:nvPr>
            <p:ph type="title"/>
          </p:nvPr>
        </p:nvSpPr>
        <p:spPr>
          <a:xfrm>
            <a:off x="1294362" y="296662"/>
            <a:ext cx="9603275" cy="1049235"/>
          </a:xfrm>
        </p:spPr>
        <p:txBody>
          <a:bodyPr/>
          <a:lstStyle/>
          <a:p>
            <a:endParaRPr lang="en-US" dirty="0"/>
          </a:p>
        </p:txBody>
      </p:sp>
    </p:spTree>
    <p:extLst>
      <p:ext uri="{BB962C8B-B14F-4D97-AF65-F5344CB8AC3E}">
        <p14:creationId xmlns:p14="http://schemas.microsoft.com/office/powerpoint/2010/main" val="261072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 スライド">
    <p:bg>
      <p:bgPr>
        <a:gradFill rotWithShape="1">
          <a:gsLst>
            <a:gs pos="0">
              <a:schemeClr val="bg1"/>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93" y="1600200"/>
            <a:ext cx="9947034" cy="4166337"/>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p:cNvSpPr>
            <a:spLocks noGrp="1"/>
          </p:cNvSpPr>
          <p:nvPr>
            <p:ph type="sldNum" sz="quarter" idx="12"/>
          </p:nvPr>
        </p:nvSpPr>
        <p:spPr>
          <a:xfrm>
            <a:off x="10983171" y="6253848"/>
            <a:ext cx="811019" cy="503578"/>
          </a:xfrm>
        </p:spPr>
        <p:txBody>
          <a:bodyPr/>
          <a:lstStyle>
            <a:lvl1pPr>
              <a:defRPr sz="1400">
                <a:solidFill>
                  <a:schemeClr val="accent2"/>
                </a:solidFill>
              </a:defRPr>
            </a:lvl1pPr>
          </a:lstStyle>
          <a:p>
            <a:fld id="{B4F043D4-2F0F-4B41-B8C8-9387FD9A761D}" type="slidenum">
              <a:rPr kumimoji="1" lang="ja-JP" altLang="en-US" smtClean="0"/>
              <a:pPr/>
              <a:t>‹#›</a:t>
            </a:fld>
            <a:endParaRPr kumimoji="1" lang="ja-JP" altLang="en-US" dirty="0"/>
          </a:p>
        </p:txBody>
      </p:sp>
      <p:sp>
        <p:nvSpPr>
          <p:cNvPr id="9" name="Title 1">
            <a:extLst>
              <a:ext uri="{FF2B5EF4-FFF2-40B4-BE49-F238E27FC236}">
                <a16:creationId xmlns:a16="http://schemas.microsoft.com/office/drawing/2014/main" id="{B360FAB7-2C6A-451C-BA67-7811761D3C07}"/>
              </a:ext>
            </a:extLst>
          </p:cNvPr>
          <p:cNvSpPr>
            <a:spLocks noGrp="1"/>
          </p:cNvSpPr>
          <p:nvPr>
            <p:ph type="title"/>
          </p:nvPr>
        </p:nvSpPr>
        <p:spPr>
          <a:xfrm>
            <a:off x="1219293" y="537821"/>
            <a:ext cx="9947034" cy="557730"/>
          </a:xfrm>
        </p:spPr>
        <p:txBody>
          <a:bodyPr/>
          <a:lstStyle/>
          <a:p>
            <a:endParaRPr lang="en-US" dirty="0"/>
          </a:p>
        </p:txBody>
      </p:sp>
    </p:spTree>
    <p:extLst>
      <p:ext uri="{BB962C8B-B14F-4D97-AF65-F5344CB8AC3E}">
        <p14:creationId xmlns:p14="http://schemas.microsoft.com/office/powerpoint/2010/main" val="95232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4C9EE-6131-4291-BDED-FD798147D2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C23865-B856-4F6A-84C8-37A748E8E3F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ABC084-51C6-45FE-A564-6DA47115F95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9D096AC-5886-43BF-BF49-F7B7EE818D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33DEC6-3141-4962-B576-6E971DFB6ED3}"/>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42212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C56AC-B523-4B3A-B5B8-C64C7F50144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DAE88B-3118-485C-BD06-C1D9D6033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4145748-C872-471A-9578-0D92379E55E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7720303-5F6A-4B4C-B987-72F678799D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4A0A2E-90A5-4DC2-83F4-0C1FE8B2D640}"/>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131319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33A0E-1595-4C41-A08C-60733C1A6D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33696E-2B5A-4587-A55D-5054273EEDF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DCB6E57-A1ED-4163-AAD9-4935988BAB7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8CB6860-4446-41B4-884D-3C5CA99F50E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418E1EE-011C-4D7B-BAF4-702306843A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21A3C5-E092-4B09-A464-C8E4135C7171}"/>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398932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13A311-D6E6-406D-BBF9-36FF6E43B28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E4B3753-C417-46D3-8E18-D54CC8809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79697FC-844D-4222-8C96-501B685B0F8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9696787-F2F3-434F-8B0C-CABE56851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F5A417-D0A0-47BD-993B-BD2B2B4C1A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44A72E6-B77A-4472-9996-3B5132A93C95}"/>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DB56CBBB-3AF3-460F-9549-EA06C00023B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9A626F-A2EE-41E1-B8F2-662EC96F90EC}"/>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181585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CD55E6-03F6-4F0A-BD26-5F83BE8BE2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9B6B733-E61F-4B2F-AC44-1A726E3D2E4D}"/>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D2A8318B-C044-47B6-9885-4B0424FB192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433322A-8E3A-4863-A352-6F41C69C20C2}"/>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57599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1AE94F-C373-4A66-8B7A-1D96C4B99060}"/>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B14882DF-2645-404B-B484-CB43623DF63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DE298F-6B49-4FD8-B36F-E670A2A5CEDC}"/>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4758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7C7628-85E1-4E89-B3F9-83E6FB7ABA5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52D4D7-8D46-46CD-B6D2-6A1ADCFE4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7E509ED-E73E-4943-A0EB-E286F4EC1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447191-30AF-4C1A-8E3F-586D8CC6532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EDDE0386-85EB-439D-A63B-33DBD4B936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A960F1-5255-4152-BFAB-B812884BABC7}"/>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384414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74EEC5-760A-4E91-A141-1C2AFD930A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ECF00AC-7CE6-412B-901A-D1AE8D56F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E1AFF43-B3F3-45A4-8497-820F86E35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97EA0A-A847-4471-A270-8B97CB57717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EB4E295B-3096-4565-813D-B72B82C47D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BFBA02-46DD-42C6-A365-FB11A5927155}"/>
              </a:ext>
            </a:extLst>
          </p:cNvPr>
          <p:cNvSpPr>
            <a:spLocks noGrp="1"/>
          </p:cNvSpPr>
          <p:nvPr>
            <p:ph type="sldNum" sz="quarter" idx="12"/>
          </p:nvPr>
        </p:nvSpPr>
        <p:spPr/>
        <p:txBody>
          <a:body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116111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9E5942-B726-48EB-9692-29CCA227A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71C3BF-5EC7-409D-9F91-1411EB757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A993C8-0D99-4A5D-8EB7-6EC16ABD2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2DC697C6-CC1F-4BA2-85C0-7691C0F5D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87331D3-88F0-4B38-B954-10D16B12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703B6-CB58-4D61-B87C-4284CA1E078E}" type="slidenum">
              <a:rPr kumimoji="1" lang="ja-JP" altLang="en-US" smtClean="0"/>
              <a:t>‹#›</a:t>
            </a:fld>
            <a:endParaRPr kumimoji="1" lang="ja-JP" altLang="en-US"/>
          </a:p>
        </p:txBody>
      </p:sp>
    </p:spTree>
    <p:extLst>
      <p:ext uri="{BB962C8B-B14F-4D97-AF65-F5344CB8AC3E}">
        <p14:creationId xmlns:p14="http://schemas.microsoft.com/office/powerpoint/2010/main" val="26404858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4" r:id="rId12"/>
    <p:sldLayoutId id="2147483823" r:id="rId13"/>
    <p:sldLayoutId id="2147483933" r:id="rId14"/>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95FA1-E9C2-40D4-AC41-67E9DBBEC24D}"/>
              </a:ext>
            </a:extLst>
          </p:cNvPr>
          <p:cNvSpPr>
            <a:spLocks noGrp="1"/>
          </p:cNvSpPr>
          <p:nvPr>
            <p:ph type="ctrTitle"/>
          </p:nvPr>
        </p:nvSpPr>
        <p:spPr>
          <a:xfrm>
            <a:off x="297924" y="632855"/>
            <a:ext cx="11894076" cy="856509"/>
          </a:xfrm>
        </p:spPr>
        <p:txBody>
          <a:bodyPr>
            <a:noAutofit/>
          </a:bodyPr>
          <a:lstStyle/>
          <a:p>
            <a:pPr algn="ctr"/>
            <a:r>
              <a:rPr lang="ja-JP" altLang="en-US" sz="3600" b="1" dirty="0"/>
              <a:t>第４１回九州大学法学部東京同窓会総会・懇親会</a:t>
            </a:r>
            <a:br>
              <a:rPr lang="en-US" altLang="ja-JP" sz="3600" dirty="0"/>
            </a:br>
            <a:endParaRPr kumimoji="1" lang="ja-JP" altLang="en-US" sz="3600" dirty="0"/>
          </a:p>
        </p:txBody>
      </p:sp>
      <p:sp>
        <p:nvSpPr>
          <p:cNvPr id="4" name="字幕 1">
            <a:extLst>
              <a:ext uri="{FF2B5EF4-FFF2-40B4-BE49-F238E27FC236}">
                <a16:creationId xmlns:a16="http://schemas.microsoft.com/office/drawing/2014/main" id="{09842581-EA1E-4FDC-ADCC-AE242643BCA5}"/>
              </a:ext>
            </a:extLst>
          </p:cNvPr>
          <p:cNvSpPr>
            <a:spLocks noGrp="1"/>
          </p:cNvSpPr>
          <p:nvPr>
            <p:ph type="subTitle" idx="1"/>
          </p:nvPr>
        </p:nvSpPr>
        <p:spPr>
          <a:xfrm>
            <a:off x="1175919" y="656776"/>
            <a:ext cx="9604636" cy="1347534"/>
          </a:xfrm>
        </p:spPr>
        <p:txBody>
          <a:bodyPr>
            <a:normAutofit/>
          </a:bodyPr>
          <a:lstStyle/>
          <a:p>
            <a:endParaRPr kumimoji="1" lang="en-US" altLang="ja-JP" b="1" dirty="0"/>
          </a:p>
          <a:p>
            <a:r>
              <a:rPr kumimoji="1" lang="ja-JP" altLang="en-US" sz="2800" b="1" dirty="0"/>
              <a:t>令和</a:t>
            </a:r>
            <a:r>
              <a:rPr lang="ja-JP" altLang="en-US" sz="2800" b="1" dirty="0"/>
              <a:t>４</a:t>
            </a:r>
            <a:r>
              <a:rPr kumimoji="1" lang="ja-JP" altLang="en-US" sz="2800" b="1" dirty="0"/>
              <a:t>年１１月１６日（水）　</a:t>
            </a:r>
          </a:p>
        </p:txBody>
      </p:sp>
      <p:pic>
        <p:nvPicPr>
          <p:cNvPr id="9" name="図 8">
            <a:extLst>
              <a:ext uri="{FF2B5EF4-FFF2-40B4-BE49-F238E27FC236}">
                <a16:creationId xmlns:a16="http://schemas.microsoft.com/office/drawing/2014/main" id="{7FF8713C-73C9-EC2B-871A-7655DBAA3CA6}"/>
              </a:ext>
            </a:extLst>
          </p:cNvPr>
          <p:cNvPicPr>
            <a:picLocks noChangeAspect="1"/>
          </p:cNvPicPr>
          <p:nvPr/>
        </p:nvPicPr>
        <p:blipFill rotWithShape="1">
          <a:blip r:embed="rId2">
            <a:extLst>
              <a:ext uri="{28A0092B-C50C-407E-A947-70E740481C1C}">
                <a14:useLocalDpi xmlns:a14="http://schemas.microsoft.com/office/drawing/2010/main" val="0"/>
              </a:ext>
            </a:extLst>
          </a:blip>
          <a:srcRect l="81" t="18404"/>
          <a:stretch/>
        </p:blipFill>
        <p:spPr>
          <a:xfrm>
            <a:off x="1717964" y="2004310"/>
            <a:ext cx="8520546" cy="3913909"/>
          </a:xfrm>
          <a:prstGeom prst="rect">
            <a:avLst/>
          </a:prstGeom>
          <a:effectLst>
            <a:outerShdw blurRad="50800" dist="38100" dir="2700000" algn="tl" rotWithShape="0">
              <a:prstClr val="black">
                <a:alpha val="40000"/>
              </a:prstClr>
            </a:outerShdw>
            <a:softEdge rad="12700"/>
          </a:effectLst>
        </p:spPr>
      </p:pic>
    </p:spTree>
    <p:extLst>
      <p:ext uri="{BB962C8B-B14F-4D97-AF65-F5344CB8AC3E}">
        <p14:creationId xmlns:p14="http://schemas.microsoft.com/office/powerpoint/2010/main" val="245997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3141DB2-55D6-4061-9B4A-48BF4553DA68}"/>
              </a:ext>
            </a:extLst>
          </p:cNvPr>
          <p:cNvSpPr>
            <a:spLocks noGrp="1"/>
          </p:cNvSpPr>
          <p:nvPr>
            <p:ph type="title"/>
          </p:nvPr>
        </p:nvSpPr>
        <p:spPr>
          <a:xfrm>
            <a:off x="1612912" y="455400"/>
            <a:ext cx="9603275" cy="1049235"/>
          </a:xfrm>
        </p:spPr>
        <p:txBody>
          <a:bodyPr>
            <a:normAutofit/>
          </a:bodyPr>
          <a:lstStyle/>
          <a:p>
            <a:r>
              <a:rPr lang="ja-JP" altLang="en-US" sz="2800" dirty="0"/>
              <a:t>第</a:t>
            </a:r>
            <a:r>
              <a:rPr lang="en-US" altLang="ja-JP" sz="2800" dirty="0"/>
              <a:t>4</a:t>
            </a:r>
            <a:r>
              <a:rPr lang="ja-JP" altLang="en-US" sz="2800" dirty="0"/>
              <a:t>号議案②　令和３年度　協賛金使途報告</a:t>
            </a:r>
            <a:br>
              <a:rPr lang="en-US" altLang="ja-JP" sz="2800" dirty="0"/>
            </a:br>
            <a:endParaRPr kumimoji="1" lang="ja-JP" altLang="en-US" sz="2800" dirty="0"/>
          </a:p>
        </p:txBody>
      </p:sp>
      <p:sp>
        <p:nvSpPr>
          <p:cNvPr id="8" name="テキスト ボックス 7">
            <a:extLst>
              <a:ext uri="{FF2B5EF4-FFF2-40B4-BE49-F238E27FC236}">
                <a16:creationId xmlns:a16="http://schemas.microsoft.com/office/drawing/2014/main" id="{D6D3DD3B-E081-465D-97C5-103B10B926D1}"/>
              </a:ext>
            </a:extLst>
          </p:cNvPr>
          <p:cNvSpPr txBox="1"/>
          <p:nvPr/>
        </p:nvSpPr>
        <p:spPr>
          <a:xfrm>
            <a:off x="1573108" y="1504635"/>
            <a:ext cx="10221082" cy="3046988"/>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400" dirty="0">
                <a:solidFill>
                  <a:srgbClr val="FF0000"/>
                </a:solidFill>
                <a:latin typeface="+mn-ea"/>
              </a:rPr>
              <a:t>　活動目的</a:t>
            </a:r>
            <a:r>
              <a:rPr kumimoji="1" lang="ja-JP" altLang="en-US" sz="2400" dirty="0">
                <a:solidFill>
                  <a:prstClr val="black"/>
                </a:solidFill>
                <a:latin typeface="+mn-ea"/>
              </a:rPr>
              <a:t>：会員数の増強、ネットワークの形成</a:t>
            </a:r>
            <a:endParaRPr kumimoji="1" lang="en-US" altLang="ja-JP" sz="2400" dirty="0">
              <a:solidFill>
                <a:prstClr val="black"/>
              </a:solidFill>
              <a:latin typeface="+mn-ea"/>
            </a:endParaRPr>
          </a:p>
          <a:p>
            <a:r>
              <a:rPr kumimoji="1" lang="en-US" altLang="ja-JP" sz="2400" dirty="0">
                <a:solidFill>
                  <a:prstClr val="black"/>
                </a:solidFill>
                <a:latin typeface="+mn-ea"/>
              </a:rPr>
              <a:t>                     </a:t>
            </a:r>
          </a:p>
          <a:p>
            <a:endParaRPr kumimoji="1" lang="en-US" altLang="ja-JP" sz="2400" dirty="0">
              <a:solidFill>
                <a:prstClr val="black"/>
              </a:solidFill>
              <a:latin typeface="+mn-ea"/>
            </a:endParaRPr>
          </a:p>
          <a:p>
            <a:pPr marL="285750" indent="-285750">
              <a:buFont typeface="Wingdings" panose="05000000000000000000" pitchFamily="2" charset="2"/>
              <a:buChar char="u"/>
            </a:pPr>
            <a:r>
              <a:rPr kumimoji="1" lang="ja-JP" altLang="en-US" sz="2400" dirty="0">
                <a:solidFill>
                  <a:srgbClr val="FF0000"/>
                </a:solidFill>
                <a:latin typeface="+mn-ea"/>
              </a:rPr>
              <a:t>　活動内容</a:t>
            </a:r>
            <a:r>
              <a:rPr kumimoji="1" lang="ja-JP" altLang="en-US" sz="2400" dirty="0">
                <a:solidFill>
                  <a:prstClr val="black"/>
                </a:solidFill>
                <a:latin typeface="+mn-ea"/>
              </a:rPr>
              <a:t>：</a:t>
            </a:r>
            <a:endParaRPr kumimoji="1" lang="en-US" altLang="ja-JP" sz="2400" dirty="0">
              <a:solidFill>
                <a:prstClr val="black"/>
              </a:solidFill>
              <a:latin typeface="+mn-ea"/>
            </a:endParaRPr>
          </a:p>
          <a:p>
            <a:pPr marL="285750" indent="-285750">
              <a:buFont typeface="Wingdings" panose="05000000000000000000" pitchFamily="2" charset="2"/>
              <a:buChar char="u"/>
            </a:pPr>
            <a:endParaRPr kumimoji="1" lang="en-US" altLang="ja-JP" sz="2400" dirty="0">
              <a:solidFill>
                <a:prstClr val="black"/>
              </a:solidFill>
              <a:latin typeface="+mn-ea"/>
            </a:endParaRPr>
          </a:p>
          <a:p>
            <a:endParaRPr kumimoji="1" lang="en-US" altLang="ja-JP" sz="2400" dirty="0">
              <a:solidFill>
                <a:srgbClr val="0070C0"/>
              </a:solidFill>
              <a:latin typeface="+mn-ea"/>
            </a:endParaRPr>
          </a:p>
          <a:p>
            <a:endParaRPr kumimoji="1" lang="en-US" altLang="ja-JP" sz="2400" dirty="0">
              <a:solidFill>
                <a:srgbClr val="0070C0"/>
              </a:solidFill>
              <a:latin typeface="+mn-ea"/>
            </a:endParaRPr>
          </a:p>
          <a:p>
            <a:r>
              <a:rPr kumimoji="1" lang="ja-JP" altLang="en-US" sz="2400" dirty="0">
                <a:solidFill>
                  <a:srgbClr val="0070C0"/>
                </a:solidFill>
                <a:latin typeface="+mn-ea"/>
              </a:rPr>
              <a:t>★令和</a:t>
            </a:r>
            <a:r>
              <a:rPr kumimoji="1" lang="en-US" altLang="ja-JP" sz="2400" dirty="0">
                <a:solidFill>
                  <a:srgbClr val="0070C0"/>
                </a:solidFill>
                <a:latin typeface="+mn-ea"/>
              </a:rPr>
              <a:t>4</a:t>
            </a:r>
            <a:r>
              <a:rPr kumimoji="1" lang="ja-JP" altLang="en-US" sz="2400" dirty="0">
                <a:solidFill>
                  <a:srgbClr val="0070C0"/>
                </a:solidFill>
                <a:latin typeface="+mn-ea"/>
              </a:rPr>
              <a:t>年度についても引き続き上記活動を継続予定</a:t>
            </a:r>
            <a:endParaRPr kumimoji="1" lang="en-US" altLang="ja-JP" sz="2400" dirty="0">
              <a:solidFill>
                <a:srgbClr val="0070C0"/>
              </a:solidFill>
              <a:latin typeface="+mn-ea"/>
            </a:endParaRPr>
          </a:p>
        </p:txBody>
      </p:sp>
      <p:sp>
        <p:nvSpPr>
          <p:cNvPr id="6" name="テキスト ボックス 5">
            <a:extLst>
              <a:ext uri="{FF2B5EF4-FFF2-40B4-BE49-F238E27FC236}">
                <a16:creationId xmlns:a16="http://schemas.microsoft.com/office/drawing/2014/main" id="{329C2405-D7FE-40FB-9A93-7A9607949DAB}"/>
              </a:ext>
            </a:extLst>
          </p:cNvPr>
          <p:cNvSpPr txBox="1"/>
          <p:nvPr/>
        </p:nvSpPr>
        <p:spPr>
          <a:xfrm>
            <a:off x="3617766" y="2612630"/>
            <a:ext cx="7598421" cy="1200329"/>
          </a:xfrm>
          <a:prstGeom prst="rect">
            <a:avLst/>
          </a:prstGeom>
          <a:noFill/>
        </p:spPr>
        <p:txBody>
          <a:bodyPr wrap="square" rtlCol="0">
            <a:spAutoFit/>
          </a:bodyPr>
          <a:lstStyle/>
          <a:p>
            <a:r>
              <a:rPr kumimoji="1" lang="ja-JP" altLang="en-US" sz="2400" dirty="0"/>
              <a:t>①小林事務局長による福岡総会出席と学生との会食</a:t>
            </a:r>
            <a:br>
              <a:rPr kumimoji="1" lang="ja-JP" altLang="en-US" sz="2400" dirty="0"/>
            </a:br>
            <a:r>
              <a:rPr kumimoji="1" lang="ja-JP" altLang="en-US" sz="2400" dirty="0"/>
              <a:t>②新入会員歓迎会等同窓会企画</a:t>
            </a:r>
          </a:p>
          <a:p>
            <a:r>
              <a:rPr kumimoji="1" lang="ja-JP" altLang="en-US" sz="2400" dirty="0"/>
              <a:t>③</a:t>
            </a:r>
            <a:r>
              <a:rPr kumimoji="1" lang="zh-TW" altLang="en-US" sz="2400" dirty="0">
                <a:latin typeface="Meiryo UI" panose="020B0604030504040204" pitchFamily="50" charset="-128"/>
                <a:ea typeface="Meiryo UI" panose="020B0604030504040204" pitchFamily="50" charset="-128"/>
              </a:rPr>
              <a:t>会員連絡網構築</a:t>
            </a:r>
            <a:r>
              <a:rPr kumimoji="1" lang="ja-JP" altLang="en-US" sz="2400" dirty="0">
                <a:latin typeface="Meiryo UI" panose="020B0604030504040204" pitchFamily="50" charset="-128"/>
                <a:ea typeface="Meiryo UI" panose="020B0604030504040204" pitchFamily="50" charset="-128"/>
              </a:rPr>
              <a:t>活動</a:t>
            </a:r>
          </a:p>
        </p:txBody>
      </p:sp>
      <p:sp>
        <p:nvSpPr>
          <p:cNvPr id="7" name="テキスト ボックス 6">
            <a:extLst>
              <a:ext uri="{FF2B5EF4-FFF2-40B4-BE49-F238E27FC236}">
                <a16:creationId xmlns:a16="http://schemas.microsoft.com/office/drawing/2014/main" id="{E2504BAF-0CDC-4CB3-AB75-A6062C63B0AA}"/>
              </a:ext>
            </a:extLst>
          </p:cNvPr>
          <p:cNvSpPr txBox="1"/>
          <p:nvPr/>
        </p:nvSpPr>
        <p:spPr>
          <a:xfrm>
            <a:off x="1621630" y="4926837"/>
            <a:ext cx="8955286" cy="1200329"/>
          </a:xfrm>
          <a:prstGeom prst="rect">
            <a:avLst/>
          </a:prstGeom>
          <a:noFill/>
        </p:spPr>
        <p:txBody>
          <a:bodyPr wrap="square">
            <a:spAutoFit/>
          </a:bodyPr>
          <a:lstStyle/>
          <a:p>
            <a:r>
              <a:rPr lang="ja-JP" altLang="en-US" sz="2400" dirty="0"/>
              <a:t>協賛金総額：</a:t>
            </a:r>
            <a:r>
              <a:rPr lang="en-US" altLang="ja-JP" sz="2400" dirty="0"/>
              <a:t>134</a:t>
            </a:r>
            <a:r>
              <a:rPr lang="ja-JP" altLang="en-US" sz="2400" dirty="0"/>
              <a:t>千円（</a:t>
            </a:r>
            <a:r>
              <a:rPr lang="en-US" altLang="ja-JP" sz="2400" dirty="0"/>
              <a:t>66</a:t>
            </a:r>
            <a:r>
              <a:rPr lang="ja-JP" altLang="en-US" sz="2400" dirty="0"/>
              <a:t>名、</a:t>
            </a:r>
            <a:r>
              <a:rPr lang="en-US" altLang="ja-JP" sz="2400" dirty="0"/>
              <a:t>67</a:t>
            </a:r>
            <a:r>
              <a:rPr lang="ja-JP" altLang="en-US" sz="2400" dirty="0"/>
              <a:t>口、</a:t>
            </a:r>
            <a:r>
              <a:rPr lang="en-US" altLang="ja-JP" sz="2400" dirty="0"/>
              <a:t>9</a:t>
            </a:r>
            <a:r>
              <a:rPr lang="ja-JP" altLang="en-US" sz="2400" dirty="0"/>
              <a:t>月</a:t>
            </a:r>
            <a:r>
              <a:rPr lang="en-US" altLang="zh-TW" sz="2400" dirty="0"/>
              <a:t>10</a:t>
            </a:r>
            <a:r>
              <a:rPr lang="ja-JP" altLang="en-US" sz="2400" dirty="0"/>
              <a:t>日時点）</a:t>
            </a:r>
            <a:endParaRPr lang="en-US" altLang="ja-JP" sz="2400" dirty="0"/>
          </a:p>
          <a:p>
            <a:r>
              <a:rPr lang="ja-JP" altLang="en-US" sz="2400" dirty="0"/>
              <a:t>別紙資料２に協賛金協力者</a:t>
            </a:r>
            <a:r>
              <a:rPr lang="en-US" altLang="ja-JP" sz="2400" dirty="0"/>
              <a:t>66</a:t>
            </a:r>
            <a:r>
              <a:rPr lang="ja-JP" altLang="en-US" sz="2400" dirty="0"/>
              <a:t>名の氏名掲載</a:t>
            </a:r>
            <a:endParaRPr lang="en-US" altLang="ja-JP" sz="2400" dirty="0"/>
          </a:p>
          <a:p>
            <a:endParaRPr lang="ja-JP" altLang="en-US" sz="2400" dirty="0"/>
          </a:p>
        </p:txBody>
      </p:sp>
    </p:spTree>
    <p:extLst>
      <p:ext uri="{BB962C8B-B14F-4D97-AF65-F5344CB8AC3E}">
        <p14:creationId xmlns:p14="http://schemas.microsoft.com/office/powerpoint/2010/main" val="73369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CB93EAF1-AD96-6998-EA4D-2004E179922E}"/>
              </a:ext>
            </a:extLst>
          </p:cNvPr>
          <p:cNvSpPr>
            <a:spLocks noGrp="1"/>
          </p:cNvSpPr>
          <p:nvPr>
            <p:ph type="subTitle" idx="1"/>
          </p:nvPr>
        </p:nvSpPr>
        <p:spPr>
          <a:xfrm>
            <a:off x="969786" y="1084942"/>
            <a:ext cx="10252428" cy="4164441"/>
          </a:xfrm>
        </p:spPr>
        <p:txBody>
          <a:bodyPr/>
          <a:lstStyle/>
          <a:p>
            <a:r>
              <a:rPr kumimoji="1" lang="ja-JP" altLang="en-US" dirty="0"/>
              <a:t>九州大学法学研究院長・法学府長・法学部長</a:t>
            </a:r>
            <a:r>
              <a:rPr lang="ja-JP" altLang="en-US" dirty="0"/>
              <a:t>　　</a:t>
            </a:r>
            <a:r>
              <a:rPr kumimoji="1" lang="ja-JP" altLang="en-US" b="1" dirty="0"/>
              <a:t>熊野直樹様（来賓代表挨拶）</a:t>
            </a:r>
            <a:endParaRPr kumimoji="1" lang="en-US" altLang="ja-JP" b="1" dirty="0"/>
          </a:p>
          <a:p>
            <a:r>
              <a:rPr kumimoji="1" lang="ja-JP" altLang="en-US" dirty="0"/>
              <a:t>　　　　法学部教授　徳本穣教授（商法）様</a:t>
            </a:r>
            <a:endParaRPr kumimoji="1" lang="en-US" altLang="ja-JP" dirty="0"/>
          </a:p>
          <a:p>
            <a:r>
              <a:rPr lang="ja-JP" altLang="en-US" dirty="0"/>
              <a:t>　　　　　　　　　　五十君麻里子教授（ローマ法）様</a:t>
            </a:r>
            <a:endParaRPr lang="en-US" altLang="ja-JP" dirty="0"/>
          </a:p>
          <a:p>
            <a:r>
              <a:rPr kumimoji="1" lang="ja-JP" altLang="en-US" dirty="0"/>
              <a:t>　　　　　　　　　　成原慧准教授（情報法）様</a:t>
            </a:r>
            <a:endParaRPr kumimoji="1" lang="en-US" altLang="ja-JP" dirty="0"/>
          </a:p>
          <a:p>
            <a:r>
              <a:rPr lang="ja-JP" altLang="en-US" dirty="0"/>
              <a:t>学習院大学法学部教授</a:t>
            </a:r>
            <a:endParaRPr lang="en-US" altLang="ja-JP" dirty="0"/>
          </a:p>
          <a:p>
            <a:r>
              <a:rPr kumimoji="1" lang="ja-JP" altLang="en-US" dirty="0"/>
              <a:t>　　　　　　　　　　大橋洋一教授（行政法）様</a:t>
            </a:r>
            <a:endParaRPr kumimoji="1" lang="en-US" altLang="ja-JP" dirty="0"/>
          </a:p>
          <a:p>
            <a:r>
              <a:rPr lang="ja-JP" altLang="en-US" dirty="0"/>
              <a:t>　　　　　　　　　　　　かつて</a:t>
            </a:r>
            <a:r>
              <a:rPr lang="en-US" altLang="ja-JP" dirty="0"/>
              <a:t>8</a:t>
            </a:r>
            <a:r>
              <a:rPr lang="ja-JP" altLang="en-US" dirty="0"/>
              <a:t>年間九大教授</a:t>
            </a:r>
            <a:endParaRPr kumimoji="1" lang="ja-JP" altLang="en-US" dirty="0"/>
          </a:p>
        </p:txBody>
      </p:sp>
      <p:sp>
        <p:nvSpPr>
          <p:cNvPr id="3" name="タイトル 2">
            <a:extLst>
              <a:ext uri="{FF2B5EF4-FFF2-40B4-BE49-F238E27FC236}">
                <a16:creationId xmlns:a16="http://schemas.microsoft.com/office/drawing/2014/main" id="{19370B6D-7E04-37A2-A107-E4E90461E176}"/>
              </a:ext>
            </a:extLst>
          </p:cNvPr>
          <p:cNvSpPr>
            <a:spLocks noGrp="1"/>
          </p:cNvSpPr>
          <p:nvPr>
            <p:ph type="title"/>
          </p:nvPr>
        </p:nvSpPr>
        <p:spPr/>
        <p:txBody>
          <a:bodyPr>
            <a:normAutofit/>
          </a:bodyPr>
          <a:lstStyle/>
          <a:p>
            <a:r>
              <a:rPr kumimoji="1" lang="ja-JP" altLang="en-US" sz="2800" dirty="0"/>
              <a:t>第</a:t>
            </a:r>
            <a:r>
              <a:rPr kumimoji="1" lang="en-US" altLang="ja-JP" sz="2800" dirty="0"/>
              <a:t>1</a:t>
            </a:r>
            <a:r>
              <a:rPr kumimoji="1" lang="ja-JP" altLang="en-US" sz="2800" dirty="0"/>
              <a:t>部　大学来賓紹介：代表挨拶　</a:t>
            </a:r>
          </a:p>
        </p:txBody>
      </p:sp>
      <p:pic>
        <p:nvPicPr>
          <p:cNvPr id="4" name="図 3" descr="学部長挨拶 – 九州大学 法学部・法学府・法学研究院">
            <a:extLst>
              <a:ext uri="{FF2B5EF4-FFF2-40B4-BE49-F238E27FC236}">
                <a16:creationId xmlns:a16="http://schemas.microsoft.com/office/drawing/2014/main" id="{CCB6C6E0-A1C0-AC87-1EA4-336BB4EE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6" y="1695559"/>
            <a:ext cx="4249908" cy="482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5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81BBA4AF-557F-4610-AFB3-258A8730827D}"/>
              </a:ext>
            </a:extLst>
          </p:cNvPr>
          <p:cNvSpPr>
            <a:spLocks noGrp="1"/>
          </p:cNvSpPr>
          <p:nvPr>
            <p:ph type="subTitle" idx="1"/>
          </p:nvPr>
        </p:nvSpPr>
        <p:spPr>
          <a:xfrm>
            <a:off x="785447" y="894659"/>
            <a:ext cx="11157172" cy="5834387"/>
          </a:xfrm>
        </p:spPr>
        <p:txBody>
          <a:bodyPr>
            <a:normAutofit fontScale="92500" lnSpcReduction="20000"/>
          </a:bodyPr>
          <a:lstStyle/>
          <a:p>
            <a:r>
              <a:rPr lang="ja-JP" altLang="en-US" b="1" dirty="0"/>
              <a:t>　</a:t>
            </a:r>
            <a:r>
              <a:rPr lang="en-US" altLang="ja-JP" b="1" dirty="0"/>
              <a:t>【</a:t>
            </a:r>
            <a:r>
              <a:rPr lang="ja-JP" altLang="en-US" b="1" dirty="0"/>
              <a:t>講師プロフィール</a:t>
            </a:r>
            <a:r>
              <a:rPr lang="en-US" altLang="ja-JP" b="1" dirty="0"/>
              <a:t>】</a:t>
            </a:r>
          </a:p>
          <a:p>
            <a:endParaRPr lang="ja-JP" altLang="en-US" b="1" dirty="0"/>
          </a:p>
          <a:p>
            <a:r>
              <a:rPr lang="ja-JP" altLang="en-US" sz="2000" dirty="0"/>
              <a:t>　</a:t>
            </a:r>
            <a:r>
              <a:rPr lang="ja-JP" altLang="en-US" sz="3000" dirty="0"/>
              <a:t>河野俊行様</a:t>
            </a:r>
            <a:endParaRPr lang="en-US" altLang="ja-JP" sz="3000" dirty="0"/>
          </a:p>
          <a:p>
            <a:r>
              <a:rPr lang="ja-JP" altLang="en-US" sz="2000" dirty="0"/>
              <a:t>　イコモス名誉会長、九州大学法学研究院主幹教授</a:t>
            </a:r>
          </a:p>
          <a:p>
            <a:r>
              <a:rPr lang="ja-JP" altLang="en-US" sz="2000" dirty="0"/>
              <a:t>　</a:t>
            </a:r>
            <a:r>
              <a:rPr lang="en-US" altLang="ja-JP" sz="2000" dirty="0"/>
              <a:t>【</a:t>
            </a:r>
            <a:r>
              <a:rPr lang="ja-JP" altLang="en-US" sz="2000" dirty="0"/>
              <a:t>専門分野</a:t>
            </a:r>
            <a:r>
              <a:rPr lang="en-US" altLang="ja-JP" sz="2000" dirty="0"/>
              <a:t>】</a:t>
            </a:r>
          </a:p>
          <a:p>
            <a:r>
              <a:rPr lang="ja-JP" altLang="en-US" sz="2000" dirty="0"/>
              <a:t>　　　国際私法、国際文化財保護法</a:t>
            </a:r>
            <a:endParaRPr lang="en-US" altLang="ja-JP" sz="2000" dirty="0"/>
          </a:p>
          <a:p>
            <a:r>
              <a:rPr lang="ja-JP" altLang="en-US" sz="2000" dirty="0"/>
              <a:t>　</a:t>
            </a:r>
            <a:r>
              <a:rPr lang="en-US" altLang="ja-JP" sz="2000" dirty="0"/>
              <a:t>【</a:t>
            </a:r>
            <a:r>
              <a:rPr lang="ja-JP" altLang="en-US" sz="2000" dirty="0"/>
              <a:t>イコモスでの役職</a:t>
            </a:r>
            <a:r>
              <a:rPr lang="en-US" altLang="ja-JP" sz="2000" dirty="0"/>
              <a:t>】</a:t>
            </a:r>
          </a:p>
          <a:p>
            <a:r>
              <a:rPr lang="ja-JP" altLang="en-US" sz="2000" dirty="0"/>
              <a:t>　　　</a:t>
            </a:r>
            <a:r>
              <a:rPr lang="en-US" altLang="ja-JP" sz="2000" dirty="0"/>
              <a:t>2011</a:t>
            </a:r>
            <a:r>
              <a:rPr lang="ja-JP" altLang="en-US" sz="2000" dirty="0"/>
              <a:t>年秋～国際イコモス執行委員</a:t>
            </a:r>
            <a:endParaRPr lang="en-US" altLang="ja-JP" sz="2000" dirty="0"/>
          </a:p>
          <a:p>
            <a:r>
              <a:rPr lang="ja-JP" altLang="en-US" sz="2000" dirty="0"/>
              <a:t>　　　</a:t>
            </a:r>
            <a:r>
              <a:rPr lang="en-US" altLang="ja-JP" sz="2000" dirty="0"/>
              <a:t>2014</a:t>
            </a:r>
            <a:r>
              <a:rPr lang="ja-JP" altLang="en-US" sz="2000" dirty="0"/>
              <a:t>～</a:t>
            </a:r>
            <a:r>
              <a:rPr lang="en-US" altLang="ja-JP" sz="2000" dirty="0"/>
              <a:t>2017</a:t>
            </a:r>
            <a:r>
              <a:rPr lang="ja-JP" altLang="en-US" sz="2000" dirty="0"/>
              <a:t>年イコモス副会長</a:t>
            </a:r>
            <a:endParaRPr lang="en-US" altLang="ja-JP" sz="2000" dirty="0"/>
          </a:p>
          <a:p>
            <a:r>
              <a:rPr lang="ja-JP" altLang="en-US" sz="2000" dirty="0"/>
              <a:t>　　　</a:t>
            </a:r>
            <a:r>
              <a:rPr lang="en-US" altLang="ja-JP" sz="2000" dirty="0"/>
              <a:t>2017</a:t>
            </a:r>
            <a:r>
              <a:rPr lang="ja-JP" altLang="en-US" sz="2000" dirty="0"/>
              <a:t>年～イコモス会長</a:t>
            </a:r>
            <a:endParaRPr lang="en-US" altLang="ja-JP" sz="2000" dirty="0"/>
          </a:p>
          <a:p>
            <a:r>
              <a:rPr lang="ja-JP" altLang="en-US" sz="2000" dirty="0"/>
              <a:t>　　　</a:t>
            </a:r>
            <a:r>
              <a:rPr lang="en-US" altLang="ja-JP" sz="2000" dirty="0"/>
              <a:t>2022</a:t>
            </a:r>
            <a:r>
              <a:rPr lang="ja-JP" altLang="en-US" sz="2000" dirty="0"/>
              <a:t>年～イコモス名誉会長</a:t>
            </a:r>
            <a:endParaRPr lang="en-US" altLang="ja-JP" sz="2000" dirty="0"/>
          </a:p>
          <a:p>
            <a:r>
              <a:rPr lang="ja-JP" altLang="en-US" sz="2000" dirty="0"/>
              <a:t>　</a:t>
            </a:r>
            <a:r>
              <a:rPr lang="en-US" altLang="ja-JP" sz="2000" dirty="0"/>
              <a:t>【</a:t>
            </a:r>
            <a:r>
              <a:rPr lang="ja-JP" altLang="en-US" sz="2000" dirty="0"/>
              <a:t>学歴</a:t>
            </a:r>
            <a:r>
              <a:rPr lang="en-US" altLang="ja-JP" sz="2000" dirty="0"/>
              <a:t>】</a:t>
            </a:r>
          </a:p>
          <a:p>
            <a:r>
              <a:rPr lang="ja-JP" altLang="en-US" sz="2000" dirty="0"/>
              <a:t>　　　大阪市出身、京都大修士卒</a:t>
            </a:r>
            <a:r>
              <a:rPr lang="en-US" altLang="ja-JP" sz="2000" dirty="0"/>
              <a:t>1982</a:t>
            </a:r>
            <a:r>
              <a:rPr lang="ja-JP" altLang="en-US" sz="2000" dirty="0"/>
              <a:t>年</a:t>
            </a:r>
            <a:endParaRPr lang="en-US" altLang="ja-JP" sz="2000" dirty="0"/>
          </a:p>
          <a:p>
            <a:r>
              <a:rPr lang="ja-JP" altLang="en-US" sz="2000" dirty="0"/>
              <a:t>　　　国際私法の専門職として</a:t>
            </a:r>
            <a:r>
              <a:rPr lang="en-US" altLang="ja-JP" sz="2000" dirty="0"/>
              <a:t>1986</a:t>
            </a:r>
            <a:r>
              <a:rPr lang="ja-JP" altLang="en-US" sz="2000" dirty="0"/>
              <a:t>年</a:t>
            </a:r>
            <a:r>
              <a:rPr lang="en-US" altLang="ja-JP" sz="2000" dirty="0"/>
              <a:t>28</a:t>
            </a:r>
            <a:r>
              <a:rPr lang="ja-JP" altLang="en-US" sz="2000" dirty="0"/>
              <a:t>歳の時に</a:t>
            </a:r>
            <a:endParaRPr lang="en-US" altLang="ja-JP" sz="2000" dirty="0"/>
          </a:p>
          <a:p>
            <a:r>
              <a:rPr lang="ja-JP" altLang="en-US" sz="2000" dirty="0"/>
              <a:t>　　　九州大学着任</a:t>
            </a:r>
            <a:endParaRPr lang="en-US" altLang="ja-JP" sz="2000" dirty="0"/>
          </a:p>
          <a:p>
            <a:br>
              <a:rPr lang="en-US" altLang="ja-JP" sz="2000" dirty="0"/>
            </a:br>
            <a:endParaRPr lang="en-US" altLang="ja-JP" sz="2000" dirty="0"/>
          </a:p>
          <a:p>
            <a:endParaRPr lang="ja-JP" altLang="en-US" dirty="0"/>
          </a:p>
          <a:p>
            <a:endParaRPr kumimoji="1" lang="ja-JP" altLang="en-US" dirty="0"/>
          </a:p>
        </p:txBody>
      </p:sp>
      <p:sp>
        <p:nvSpPr>
          <p:cNvPr id="4" name="タイトル 3">
            <a:extLst>
              <a:ext uri="{FF2B5EF4-FFF2-40B4-BE49-F238E27FC236}">
                <a16:creationId xmlns:a16="http://schemas.microsoft.com/office/drawing/2014/main" id="{FB604643-E9CF-DA30-3A62-57F5628048E2}"/>
              </a:ext>
            </a:extLst>
          </p:cNvPr>
          <p:cNvSpPr>
            <a:spLocks noGrp="1"/>
          </p:cNvSpPr>
          <p:nvPr>
            <p:ph type="title"/>
          </p:nvPr>
        </p:nvSpPr>
        <p:spPr>
          <a:xfrm>
            <a:off x="785447" y="336929"/>
            <a:ext cx="11157172" cy="557730"/>
          </a:xfrm>
        </p:spPr>
        <p:txBody>
          <a:bodyPr>
            <a:normAutofit/>
          </a:bodyPr>
          <a:lstStyle/>
          <a:p>
            <a:r>
              <a:rPr lang="ja-JP" altLang="en-US" sz="2800" dirty="0"/>
              <a:t>第</a:t>
            </a:r>
            <a:r>
              <a:rPr lang="en-US" altLang="ja-JP" sz="2800" dirty="0"/>
              <a:t>2</a:t>
            </a:r>
            <a:r>
              <a:rPr lang="ja-JP" altLang="en-US" sz="2800" dirty="0"/>
              <a:t>部講演会　ﾃｰﾏ「イコモス</a:t>
            </a:r>
            <a:r>
              <a:rPr lang="ja-JP" altLang="en-US" sz="3200" dirty="0"/>
              <a:t>会長としてみえた世界遺産条約</a:t>
            </a:r>
            <a:r>
              <a:rPr lang="ja-JP" altLang="en-US" sz="2800" dirty="0"/>
              <a:t>」</a:t>
            </a:r>
          </a:p>
        </p:txBody>
      </p:sp>
      <p:pic>
        <p:nvPicPr>
          <p:cNvPr id="5" name="図 4">
            <a:extLst>
              <a:ext uri="{FF2B5EF4-FFF2-40B4-BE49-F238E27FC236}">
                <a16:creationId xmlns:a16="http://schemas.microsoft.com/office/drawing/2014/main" id="{8A7C61E3-1FA5-6F91-4CD4-6F061BA8DD0A}"/>
              </a:ext>
            </a:extLst>
          </p:cNvPr>
          <p:cNvPicPr>
            <a:picLocks noChangeAspect="1"/>
          </p:cNvPicPr>
          <p:nvPr/>
        </p:nvPicPr>
        <p:blipFill rotWithShape="1">
          <a:blip r:embed="rId2">
            <a:extLst>
              <a:ext uri="{28A0092B-C50C-407E-A947-70E740481C1C}">
                <a14:useLocalDpi xmlns:a14="http://schemas.microsoft.com/office/drawing/2010/main" val="0"/>
              </a:ext>
            </a:extLst>
          </a:blip>
          <a:srcRect l="23189" t="-611" r="15464" b="421"/>
          <a:stretch/>
        </p:blipFill>
        <p:spPr>
          <a:xfrm>
            <a:off x="6659418" y="1246909"/>
            <a:ext cx="4451927" cy="4544291"/>
          </a:xfrm>
          <a:prstGeom prst="rect">
            <a:avLst/>
          </a:prstGeom>
        </p:spPr>
      </p:pic>
    </p:spTree>
    <p:extLst>
      <p:ext uri="{BB962C8B-B14F-4D97-AF65-F5344CB8AC3E}">
        <p14:creationId xmlns:p14="http://schemas.microsoft.com/office/powerpoint/2010/main" val="260887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8F6AD265-BD7A-40EA-B65D-9DA7B097AE90}"/>
              </a:ext>
            </a:extLst>
          </p:cNvPr>
          <p:cNvSpPr>
            <a:spLocks noGrp="1"/>
          </p:cNvSpPr>
          <p:nvPr>
            <p:ph type="subTitle" idx="1"/>
          </p:nvPr>
        </p:nvSpPr>
        <p:spPr>
          <a:xfrm>
            <a:off x="375138" y="926123"/>
            <a:ext cx="11430000" cy="5684883"/>
          </a:xfrm>
        </p:spPr>
        <p:txBody>
          <a:bodyPr>
            <a:noAutofit/>
          </a:bodyPr>
          <a:lstStyle/>
          <a:p>
            <a:r>
              <a:rPr kumimoji="1" lang="ja-JP" altLang="en-US" sz="2400" dirty="0"/>
              <a:t>１　乾杯　乾杯挨拶＆音頭　理事</a:t>
            </a:r>
            <a:r>
              <a:rPr kumimoji="1" lang="en-US" altLang="ja-JP" sz="2400" dirty="0"/>
              <a:t>S46</a:t>
            </a:r>
            <a:r>
              <a:rPr kumimoji="1" lang="ja-JP" altLang="en-US" sz="2400" dirty="0"/>
              <a:t>卒楢崎光男様</a:t>
            </a:r>
            <a:endParaRPr kumimoji="1" lang="en-US" altLang="ja-JP" sz="2400" dirty="0"/>
          </a:p>
          <a:p>
            <a:r>
              <a:rPr lang="ja-JP" altLang="en-US" sz="2400" dirty="0"/>
              <a:t>　　　（食事＆歓談）</a:t>
            </a:r>
            <a:endParaRPr kumimoji="1" lang="en-US" altLang="ja-JP" sz="2400" dirty="0"/>
          </a:p>
          <a:p>
            <a:r>
              <a:rPr lang="ja-JP" altLang="en-US" sz="2400" dirty="0"/>
              <a:t>２　法学部同窓会、各支部、各学部東京支部来賓紹介＆挨拶　</a:t>
            </a:r>
            <a:endParaRPr lang="en-US" altLang="ja-JP" sz="2400" dirty="0"/>
          </a:p>
          <a:p>
            <a:r>
              <a:rPr lang="ja-JP" altLang="en-US" sz="2400" dirty="0"/>
              <a:t>３</a:t>
            </a:r>
            <a:r>
              <a:rPr kumimoji="1" lang="ja-JP" altLang="en-US" sz="2400" dirty="0"/>
              <a:t>　ショートスピーチ　（１）大橋洋一学習院大学法科大学院教授のご挨拶</a:t>
            </a:r>
            <a:endParaRPr kumimoji="1" lang="en-US" altLang="ja-JP" sz="2400" dirty="0"/>
          </a:p>
          <a:p>
            <a:r>
              <a:rPr lang="ja-JP" altLang="en-US" sz="2400" dirty="0"/>
              <a:t>　　　　　　　　　　　（２）鬼木誠衆議院議員のご挨拶</a:t>
            </a:r>
            <a:endParaRPr lang="en-US" altLang="ja-JP" sz="2400" dirty="0"/>
          </a:p>
          <a:p>
            <a:r>
              <a:rPr lang="ja-JP" altLang="en-US" sz="2400" dirty="0"/>
              <a:t>　　　　　　　　　　　（３）山本悦夫様による故：古川貞二郎様エッセイ紹介</a:t>
            </a:r>
            <a:endParaRPr lang="en-US" altLang="ja-JP" sz="2400" dirty="0"/>
          </a:p>
          <a:p>
            <a:r>
              <a:rPr lang="ja-JP" altLang="en-US" sz="2400" dirty="0"/>
              <a:t>　　　　　　　　　　　（４）成原情報法ゼミの紹介</a:t>
            </a:r>
            <a:endParaRPr lang="en-US" altLang="ja-JP" sz="2400" dirty="0"/>
          </a:p>
          <a:p>
            <a:r>
              <a:rPr lang="ja-JP" altLang="en-US" sz="2400" dirty="0"/>
              <a:t>　　　　　　　　　　　（５）九州大学法学部寄附講座講師の紹介</a:t>
            </a:r>
            <a:endParaRPr lang="en-US" altLang="ja-JP" sz="2400" dirty="0"/>
          </a:p>
          <a:p>
            <a:r>
              <a:rPr lang="ja-JP" altLang="en-US" sz="2400" dirty="0"/>
              <a:t>                                                 （６）  新入会員自己紹介含む会員ご挨拶</a:t>
            </a:r>
            <a:endParaRPr lang="en-US" altLang="ja-JP" sz="2400" dirty="0"/>
          </a:p>
          <a:p>
            <a:r>
              <a:rPr lang="ja-JP" altLang="en-US" sz="2400" dirty="0"/>
              <a:t>４</a:t>
            </a:r>
            <a:r>
              <a:rPr kumimoji="1" lang="ja-JP" altLang="en-US" sz="2400" dirty="0"/>
              <a:t>　「松原に」斉唱　　指揮者（音頭取り）  若手学年幹事</a:t>
            </a:r>
            <a:endParaRPr kumimoji="1" lang="en-US" altLang="ja-JP" sz="2400" dirty="0"/>
          </a:p>
          <a:p>
            <a:r>
              <a:rPr lang="ja-JP" altLang="en-US" sz="2400" dirty="0"/>
              <a:t>５　博多一本締め　　　         理事</a:t>
            </a:r>
            <a:r>
              <a:rPr lang="en-US" altLang="ja-JP" sz="2400" dirty="0"/>
              <a:t>H20</a:t>
            </a:r>
            <a:r>
              <a:rPr lang="ja-JP" altLang="en-US" sz="2400" dirty="0"/>
              <a:t>卒祢宜克也 様                                                 </a:t>
            </a:r>
            <a:r>
              <a:rPr kumimoji="1" lang="ja-JP" altLang="en-US" sz="2400" dirty="0"/>
              <a:t>　</a:t>
            </a:r>
            <a:endParaRPr kumimoji="1" lang="en-US" altLang="ja-JP" sz="2400" dirty="0"/>
          </a:p>
          <a:p>
            <a:r>
              <a:rPr lang="ja-JP" altLang="en-US" sz="2400" dirty="0"/>
              <a:t>６　中締め（閉会挨拶）　　理事</a:t>
            </a:r>
            <a:r>
              <a:rPr lang="en-US" altLang="ja-JP" sz="2400" dirty="0"/>
              <a:t>S42</a:t>
            </a:r>
            <a:r>
              <a:rPr lang="ja-JP" altLang="en-US" sz="2400" dirty="0"/>
              <a:t>卒世戸哲郎 様</a:t>
            </a:r>
            <a:r>
              <a:rPr kumimoji="1" lang="ja-JP" altLang="en-US" sz="2400" dirty="0"/>
              <a:t>　</a:t>
            </a:r>
          </a:p>
        </p:txBody>
      </p:sp>
      <p:sp>
        <p:nvSpPr>
          <p:cNvPr id="5" name="タイトル 4">
            <a:extLst>
              <a:ext uri="{FF2B5EF4-FFF2-40B4-BE49-F238E27FC236}">
                <a16:creationId xmlns:a16="http://schemas.microsoft.com/office/drawing/2014/main" id="{791A1289-3075-4536-B153-63555056F544}"/>
              </a:ext>
            </a:extLst>
          </p:cNvPr>
          <p:cNvSpPr>
            <a:spLocks noGrp="1"/>
          </p:cNvSpPr>
          <p:nvPr>
            <p:ph type="title"/>
          </p:nvPr>
        </p:nvSpPr>
        <p:spPr>
          <a:xfrm>
            <a:off x="1614148" y="246994"/>
            <a:ext cx="9947034" cy="557730"/>
          </a:xfrm>
        </p:spPr>
        <p:txBody>
          <a:bodyPr>
            <a:normAutofit fontScale="90000"/>
          </a:bodyPr>
          <a:lstStyle/>
          <a:p>
            <a:r>
              <a:rPr kumimoji="1" lang="ja-JP" altLang="en-US" dirty="0"/>
              <a:t>懇親会式次第　</a:t>
            </a:r>
            <a:r>
              <a:rPr kumimoji="1" lang="ja-JP" altLang="en-US" sz="2400" dirty="0"/>
              <a:t>１９：５０～２１：００　　</a:t>
            </a:r>
            <a:endParaRPr kumimoji="1" lang="ja-JP" altLang="en-US" dirty="0"/>
          </a:p>
        </p:txBody>
      </p:sp>
    </p:spTree>
    <p:extLst>
      <p:ext uri="{BB962C8B-B14F-4D97-AF65-F5344CB8AC3E}">
        <p14:creationId xmlns:p14="http://schemas.microsoft.com/office/powerpoint/2010/main" val="36385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51459620-9BB7-4AC4-A69B-794C3A949041}"/>
              </a:ext>
            </a:extLst>
          </p:cNvPr>
          <p:cNvSpPr>
            <a:spLocks noGrp="1"/>
          </p:cNvSpPr>
          <p:nvPr>
            <p:ph type="subTitle" idx="1"/>
          </p:nvPr>
        </p:nvSpPr>
        <p:spPr>
          <a:xfrm>
            <a:off x="1198145" y="1469262"/>
            <a:ext cx="9947034" cy="4287302"/>
          </a:xfrm>
          <a:solidFill>
            <a:schemeClr val="bg2"/>
          </a:solidFill>
        </p:spPr>
        <p:txBody>
          <a:bodyPr>
            <a:normAutofit fontScale="92500" lnSpcReduction="20000"/>
          </a:bodyPr>
          <a:lstStyle/>
          <a:p>
            <a:r>
              <a:rPr kumimoji="1" lang="ja-JP" altLang="en-US" sz="4400" dirty="0"/>
              <a:t>　</a:t>
            </a:r>
            <a:endParaRPr kumimoji="1" lang="en-US" altLang="ja-JP" sz="4400" dirty="0"/>
          </a:p>
          <a:p>
            <a:r>
              <a:rPr lang="ja-JP" altLang="en-US" sz="4400" dirty="0"/>
              <a:t>　</a:t>
            </a:r>
            <a:r>
              <a:rPr kumimoji="1" lang="ja-JP" altLang="en-US" sz="4400" dirty="0"/>
              <a:t>令和５年度：第４２回</a:t>
            </a:r>
            <a:endParaRPr kumimoji="1" lang="en-US" altLang="ja-JP" sz="4400" dirty="0"/>
          </a:p>
          <a:p>
            <a:r>
              <a:rPr lang="ja-JP" altLang="en-US" sz="4400" dirty="0"/>
              <a:t>　九州大学法学部東京同窓会総会日程</a:t>
            </a:r>
            <a:endParaRPr lang="en-US" altLang="ja-JP" sz="4400" dirty="0"/>
          </a:p>
          <a:p>
            <a:r>
              <a:rPr kumimoji="1" lang="ja-JP" altLang="en-US" sz="4400" dirty="0"/>
              <a:t>　令和５年（２０２３年）</a:t>
            </a:r>
            <a:endParaRPr kumimoji="1" lang="en-US" altLang="ja-JP" sz="4400" dirty="0"/>
          </a:p>
          <a:p>
            <a:r>
              <a:rPr lang="ja-JP" altLang="en-US" sz="4400" u="sng" dirty="0">
                <a:solidFill>
                  <a:srgbClr val="FF0000"/>
                </a:solidFill>
              </a:rPr>
              <a:t>　　　　　</a:t>
            </a:r>
            <a:r>
              <a:rPr kumimoji="1" lang="ja-JP" altLang="en-US" sz="4400" u="sng" dirty="0">
                <a:solidFill>
                  <a:srgbClr val="FF0000"/>
                </a:solidFill>
              </a:rPr>
              <a:t>１１月１５日（水）</a:t>
            </a:r>
            <a:endParaRPr kumimoji="1" lang="en-US" altLang="ja-JP" sz="4400" u="sng" dirty="0">
              <a:solidFill>
                <a:srgbClr val="FF0000"/>
              </a:solidFill>
            </a:endParaRPr>
          </a:p>
          <a:p>
            <a:r>
              <a:rPr lang="ja-JP" altLang="en-US" sz="4400" dirty="0"/>
              <a:t>　学士会館３２０号室にて開催予定</a:t>
            </a:r>
            <a:endParaRPr lang="en-US" altLang="ja-JP" sz="4400" dirty="0"/>
          </a:p>
          <a:p>
            <a:r>
              <a:rPr lang="ja-JP" altLang="en-US" sz="4400" dirty="0"/>
              <a:t>　</a:t>
            </a:r>
            <a:endParaRPr kumimoji="1" lang="ja-JP" altLang="en-US" sz="4400" dirty="0"/>
          </a:p>
        </p:txBody>
      </p:sp>
      <p:sp>
        <p:nvSpPr>
          <p:cNvPr id="5" name="タイトル 4">
            <a:extLst>
              <a:ext uri="{FF2B5EF4-FFF2-40B4-BE49-F238E27FC236}">
                <a16:creationId xmlns:a16="http://schemas.microsoft.com/office/drawing/2014/main" id="{1C51FD63-3C23-4794-ABDC-40F481BD29E2}"/>
              </a:ext>
            </a:extLst>
          </p:cNvPr>
          <p:cNvSpPr>
            <a:spLocks noGrp="1"/>
          </p:cNvSpPr>
          <p:nvPr>
            <p:ph type="title"/>
          </p:nvPr>
        </p:nvSpPr>
        <p:spPr>
          <a:xfrm>
            <a:off x="990600" y="301668"/>
            <a:ext cx="10618707" cy="917531"/>
          </a:xfrm>
        </p:spPr>
        <p:txBody>
          <a:bodyPr>
            <a:noAutofit/>
          </a:bodyPr>
          <a:lstStyle/>
          <a:p>
            <a:r>
              <a:rPr kumimoji="1" lang="ja-JP" altLang="en-US" sz="3600" dirty="0"/>
              <a:t>令和</a:t>
            </a:r>
            <a:r>
              <a:rPr lang="ja-JP" altLang="en-US" sz="3600" dirty="0"/>
              <a:t>５</a:t>
            </a:r>
            <a:r>
              <a:rPr kumimoji="1" lang="ja-JP" altLang="en-US" sz="3600" dirty="0"/>
              <a:t>年度の総会日程について（アナウンス）</a:t>
            </a:r>
          </a:p>
        </p:txBody>
      </p:sp>
    </p:spTree>
    <p:extLst>
      <p:ext uri="{BB962C8B-B14F-4D97-AF65-F5344CB8AC3E}">
        <p14:creationId xmlns:p14="http://schemas.microsoft.com/office/powerpoint/2010/main" val="307305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0232324-AB71-40A3-A155-A022A4589C99}"/>
              </a:ext>
            </a:extLst>
          </p:cNvPr>
          <p:cNvSpPr>
            <a:spLocks noGrp="1"/>
          </p:cNvSpPr>
          <p:nvPr>
            <p:ph type="title"/>
          </p:nvPr>
        </p:nvSpPr>
        <p:spPr>
          <a:xfrm>
            <a:off x="1604468" y="368397"/>
            <a:ext cx="9603275" cy="597581"/>
          </a:xfrm>
        </p:spPr>
        <p:txBody>
          <a:bodyPr>
            <a:normAutofit fontScale="90000"/>
          </a:bodyPr>
          <a:lstStyle/>
          <a:p>
            <a:r>
              <a:rPr kumimoji="1" lang="ja-JP" altLang="en-US" dirty="0"/>
              <a:t>ご参考：松原に（歌詞）　</a:t>
            </a:r>
          </a:p>
        </p:txBody>
      </p:sp>
      <p:pic>
        <p:nvPicPr>
          <p:cNvPr id="7" name="図 6">
            <a:extLst>
              <a:ext uri="{FF2B5EF4-FFF2-40B4-BE49-F238E27FC236}">
                <a16:creationId xmlns:a16="http://schemas.microsoft.com/office/drawing/2014/main" id="{3B3BF224-D51E-48E7-B141-71B2C9237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250" y="1082656"/>
            <a:ext cx="5090975" cy="5498253"/>
          </a:xfrm>
          <a:prstGeom prst="rect">
            <a:avLst/>
          </a:prstGeom>
        </p:spPr>
      </p:pic>
      <p:pic>
        <p:nvPicPr>
          <p:cNvPr id="9" name="図 8">
            <a:extLst>
              <a:ext uri="{FF2B5EF4-FFF2-40B4-BE49-F238E27FC236}">
                <a16:creationId xmlns:a16="http://schemas.microsoft.com/office/drawing/2014/main" id="{D0FFDF4E-5370-48AE-99FE-2D4F5966B71A}"/>
              </a:ext>
            </a:extLst>
          </p:cNvPr>
          <p:cNvPicPr>
            <a:picLocks noChangeAspect="1"/>
          </p:cNvPicPr>
          <p:nvPr/>
        </p:nvPicPr>
        <p:blipFill rotWithShape="1">
          <a:blip r:embed="rId3"/>
          <a:srcRect l="32432" t="38438" r="47200" b="5373"/>
          <a:stretch/>
        </p:blipFill>
        <p:spPr>
          <a:xfrm>
            <a:off x="6937063" y="1082655"/>
            <a:ext cx="2989442" cy="5498253"/>
          </a:xfrm>
          <a:prstGeom prst="rect">
            <a:avLst/>
          </a:prstGeom>
        </p:spPr>
      </p:pic>
      <p:pic>
        <p:nvPicPr>
          <p:cNvPr id="16" name="図 15">
            <a:extLst>
              <a:ext uri="{FF2B5EF4-FFF2-40B4-BE49-F238E27FC236}">
                <a16:creationId xmlns:a16="http://schemas.microsoft.com/office/drawing/2014/main" id="{FB3D6461-AB50-479F-B5EB-D7E74C3A0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326" y="3521721"/>
            <a:ext cx="2884519" cy="2917339"/>
          </a:xfrm>
          <a:prstGeom prst="rect">
            <a:avLst/>
          </a:prstGeom>
        </p:spPr>
      </p:pic>
      <p:pic>
        <p:nvPicPr>
          <p:cNvPr id="18" name="図 17">
            <a:extLst>
              <a:ext uri="{FF2B5EF4-FFF2-40B4-BE49-F238E27FC236}">
                <a16:creationId xmlns:a16="http://schemas.microsoft.com/office/drawing/2014/main" id="{7AB99232-2D58-45DD-A8C2-079661E76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09" y="3521721"/>
            <a:ext cx="2878886" cy="2911642"/>
          </a:xfrm>
          <a:prstGeom prst="rect">
            <a:avLst/>
          </a:prstGeom>
        </p:spPr>
      </p:pic>
    </p:spTree>
    <p:extLst>
      <p:ext uri="{BB962C8B-B14F-4D97-AF65-F5344CB8AC3E}">
        <p14:creationId xmlns:p14="http://schemas.microsoft.com/office/powerpoint/2010/main" val="108402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9A12713E-766B-7BBC-F44F-7EC63EBCF545}"/>
              </a:ext>
            </a:extLst>
          </p:cNvPr>
          <p:cNvSpPr>
            <a:spLocks noGrp="1"/>
          </p:cNvSpPr>
          <p:nvPr>
            <p:ph type="subTitle" idx="1"/>
          </p:nvPr>
        </p:nvSpPr>
        <p:spPr>
          <a:xfrm>
            <a:off x="7796462" y="1505666"/>
            <a:ext cx="4228241" cy="4682003"/>
          </a:xfrm>
        </p:spPr>
        <p:txBody>
          <a:bodyPr/>
          <a:lstStyle/>
          <a:p>
            <a:r>
              <a:rPr lang="ja-JP" altLang="en-US" b="0" i="0" dirty="0">
                <a:solidFill>
                  <a:srgbClr val="595960"/>
                </a:solidFill>
                <a:effectLst/>
                <a:latin typeface="メイリオ" panose="020B0604030504040204" pitchFamily="50" charset="-128"/>
                <a:ea typeface="メイリオ" panose="020B0604030504040204" pitchFamily="50" charset="-128"/>
              </a:rPr>
              <a:t>住所：</a:t>
            </a:r>
            <a:endParaRPr lang="en-US" altLang="ja-JP" b="0" i="0" dirty="0">
              <a:solidFill>
                <a:srgbClr val="595960"/>
              </a:solidFill>
              <a:effectLst/>
              <a:latin typeface="メイリオ" panose="020B0604030504040204" pitchFamily="50" charset="-128"/>
              <a:ea typeface="メイリオ" panose="020B0604030504040204" pitchFamily="50" charset="-128"/>
            </a:endParaRPr>
          </a:p>
          <a:p>
            <a:r>
              <a:rPr lang="ja-JP" altLang="en-US" b="0" i="0" dirty="0">
                <a:solidFill>
                  <a:srgbClr val="595960"/>
                </a:solidFill>
                <a:effectLst/>
                <a:latin typeface="メイリオ" panose="020B0604030504040204" pitchFamily="50" charset="-128"/>
                <a:ea typeface="メイリオ" panose="020B0604030504040204" pitchFamily="50" charset="-128"/>
              </a:rPr>
              <a:t>千代田区神田神保町</a:t>
            </a:r>
            <a:r>
              <a:rPr lang="en-US" altLang="ja-JP" b="0" i="0" dirty="0">
                <a:solidFill>
                  <a:srgbClr val="595960"/>
                </a:solidFill>
                <a:effectLst/>
                <a:latin typeface="メイリオ" panose="020B0604030504040204" pitchFamily="50" charset="-128"/>
                <a:ea typeface="メイリオ" panose="020B0604030504040204" pitchFamily="50" charset="-128"/>
              </a:rPr>
              <a:t>1-5 </a:t>
            </a:r>
            <a:r>
              <a:rPr lang="ja-JP" altLang="en-US" b="0" i="0" dirty="0">
                <a:solidFill>
                  <a:srgbClr val="595960"/>
                </a:solidFill>
                <a:effectLst/>
                <a:latin typeface="メイリオ" panose="020B0604030504040204" pitchFamily="50" charset="-128"/>
                <a:ea typeface="メイリオ" panose="020B0604030504040204" pitchFamily="50" charset="-128"/>
              </a:rPr>
              <a:t>島田ビル １Ｆ</a:t>
            </a:r>
            <a:endParaRPr lang="en-US" altLang="ja-JP" dirty="0">
              <a:solidFill>
                <a:srgbClr val="595960"/>
              </a:solidFill>
              <a:latin typeface="メイリオ" panose="020B0604030504040204" pitchFamily="50" charset="-128"/>
              <a:ea typeface="メイリオ" panose="020B0604030504040204" pitchFamily="50" charset="-128"/>
            </a:endParaRPr>
          </a:p>
          <a:p>
            <a:r>
              <a:rPr lang="ja-JP" altLang="en-US" b="0" i="0" dirty="0">
                <a:solidFill>
                  <a:srgbClr val="595960"/>
                </a:solidFill>
                <a:effectLst/>
                <a:latin typeface="メイリオ" panose="020B0604030504040204" pitchFamily="50" charset="-128"/>
                <a:ea typeface="メイリオ" panose="020B0604030504040204" pitchFamily="50" charset="-128"/>
              </a:rPr>
              <a:t>電話：</a:t>
            </a:r>
            <a:r>
              <a:rPr lang="en-US" altLang="ja-JP" b="0" i="0" dirty="0">
                <a:solidFill>
                  <a:srgbClr val="595960"/>
                </a:solidFill>
                <a:effectLst/>
                <a:latin typeface="メイリオ" panose="020B0604030504040204" pitchFamily="50" charset="-128"/>
                <a:ea typeface="メイリオ" panose="020B0604030504040204" pitchFamily="50" charset="-128"/>
              </a:rPr>
              <a:t>03-5280-1231</a:t>
            </a:r>
          </a:p>
          <a:p>
            <a:r>
              <a:rPr lang="ja-JP" altLang="en-US" dirty="0">
                <a:solidFill>
                  <a:srgbClr val="595960"/>
                </a:solidFill>
                <a:latin typeface="メイリオ" panose="020B0604030504040204" pitchFamily="50" charset="-128"/>
                <a:ea typeface="メイリオ" panose="020B0604030504040204" pitchFamily="50" charset="-128"/>
              </a:rPr>
              <a:t>会費：</a:t>
            </a:r>
            <a:r>
              <a:rPr lang="en-US" altLang="ja-JP" dirty="0">
                <a:solidFill>
                  <a:srgbClr val="595960"/>
                </a:solidFill>
                <a:latin typeface="メイリオ" panose="020B0604030504040204" pitchFamily="50" charset="-128"/>
                <a:ea typeface="メイリオ" panose="020B0604030504040204" pitchFamily="50" charset="-128"/>
              </a:rPr>
              <a:t>3,000</a:t>
            </a:r>
            <a:r>
              <a:rPr lang="ja-JP" altLang="en-US" dirty="0">
                <a:solidFill>
                  <a:srgbClr val="595960"/>
                </a:solidFill>
                <a:latin typeface="メイリオ" panose="020B0604030504040204" pitchFamily="50" charset="-128"/>
                <a:ea typeface="メイリオ" panose="020B0604030504040204" pitchFamily="50" charset="-128"/>
              </a:rPr>
              <a:t>円</a:t>
            </a:r>
            <a:endParaRPr lang="en-US" altLang="ja-JP" dirty="0">
              <a:solidFill>
                <a:srgbClr val="595960"/>
              </a:solidFill>
              <a:latin typeface="メイリオ" panose="020B0604030504040204" pitchFamily="50" charset="-128"/>
              <a:ea typeface="メイリオ" panose="020B0604030504040204" pitchFamily="50" charset="-128"/>
            </a:endParaRPr>
          </a:p>
          <a:p>
            <a:endParaRPr lang="en-US" altLang="ja-JP" b="0" i="0" dirty="0">
              <a:solidFill>
                <a:srgbClr val="595960"/>
              </a:solidFill>
              <a:effectLst/>
              <a:latin typeface="メイリオ" panose="020B0604030504040204" pitchFamily="50" charset="-128"/>
              <a:ea typeface="メイリオ" panose="020B0604030504040204" pitchFamily="50" charset="-128"/>
            </a:endParaRPr>
          </a:p>
          <a:p>
            <a:endParaRPr lang="en-US" altLang="ja-JP" dirty="0">
              <a:solidFill>
                <a:srgbClr val="595960"/>
              </a:solidFill>
              <a:latin typeface="メイリオ" panose="020B0604030504040204" pitchFamily="50" charset="-128"/>
              <a:ea typeface="メイリオ" panose="020B0604030504040204" pitchFamily="50" charset="-128"/>
            </a:endParaRPr>
          </a:p>
          <a:p>
            <a:endParaRPr lang="en-US" altLang="ja-JP" b="0" i="0" dirty="0">
              <a:solidFill>
                <a:srgbClr val="595960"/>
              </a:solidFill>
              <a:effectLst/>
              <a:latin typeface="メイリオ" panose="020B0604030504040204" pitchFamily="50" charset="-128"/>
              <a:ea typeface="メイリオ" panose="020B0604030504040204" pitchFamily="50" charset="-128"/>
            </a:endParaRPr>
          </a:p>
          <a:p>
            <a:endParaRPr kumimoji="1" lang="en-US" altLang="ja-JP" dirty="0">
              <a:solidFill>
                <a:srgbClr val="595960"/>
              </a:solidFill>
              <a:latin typeface="メイリオ" panose="020B0604030504040204" pitchFamily="50" charset="-128"/>
              <a:ea typeface="メイリオ" panose="020B0604030504040204" pitchFamily="50" charset="-128"/>
            </a:endParaRPr>
          </a:p>
          <a:p>
            <a:endParaRPr kumimoji="1" lang="ja-JP" altLang="en-US" dirty="0"/>
          </a:p>
        </p:txBody>
      </p:sp>
      <p:sp>
        <p:nvSpPr>
          <p:cNvPr id="3" name="タイトル 2">
            <a:extLst>
              <a:ext uri="{FF2B5EF4-FFF2-40B4-BE49-F238E27FC236}">
                <a16:creationId xmlns:a16="http://schemas.microsoft.com/office/drawing/2014/main" id="{FB0F560C-2D3D-1B97-81D7-A5474A1D87DD}"/>
              </a:ext>
            </a:extLst>
          </p:cNvPr>
          <p:cNvSpPr>
            <a:spLocks noGrp="1"/>
          </p:cNvSpPr>
          <p:nvPr>
            <p:ph type="title"/>
          </p:nvPr>
        </p:nvSpPr>
        <p:spPr/>
        <p:txBody>
          <a:bodyPr>
            <a:normAutofit fontScale="90000"/>
          </a:bodyPr>
          <a:lstStyle/>
          <a:p>
            <a:r>
              <a:rPr lang="ja-JP" altLang="en-US" dirty="0"/>
              <a:t>二次会のご案内（</a:t>
            </a:r>
            <a:r>
              <a:rPr lang="en-US" altLang="ja-JP" dirty="0"/>
              <a:t>21:00-22:30)</a:t>
            </a:r>
            <a:endParaRPr kumimoji="1" lang="ja-JP" altLang="en-US" dirty="0"/>
          </a:p>
        </p:txBody>
      </p:sp>
      <p:pic>
        <p:nvPicPr>
          <p:cNvPr id="5" name="図 4">
            <a:extLst>
              <a:ext uri="{FF2B5EF4-FFF2-40B4-BE49-F238E27FC236}">
                <a16:creationId xmlns:a16="http://schemas.microsoft.com/office/drawing/2014/main" id="{83057040-B3BA-1055-9F7B-A219D61224EE}"/>
              </a:ext>
            </a:extLst>
          </p:cNvPr>
          <p:cNvPicPr>
            <a:picLocks noChangeAspect="1"/>
          </p:cNvPicPr>
          <p:nvPr/>
        </p:nvPicPr>
        <p:blipFill rotWithShape="1">
          <a:blip r:embed="rId2"/>
          <a:srcRect l="-6448" t="12815" r="2550" b="38234"/>
          <a:stretch/>
        </p:blipFill>
        <p:spPr>
          <a:xfrm>
            <a:off x="281883" y="1224650"/>
            <a:ext cx="7275827" cy="4619260"/>
          </a:xfrm>
          <a:prstGeom prst="rect">
            <a:avLst/>
          </a:prstGeom>
        </p:spPr>
      </p:pic>
      <p:sp>
        <p:nvSpPr>
          <p:cNvPr id="6" name="楕円 5">
            <a:extLst>
              <a:ext uri="{FF2B5EF4-FFF2-40B4-BE49-F238E27FC236}">
                <a16:creationId xmlns:a16="http://schemas.microsoft.com/office/drawing/2014/main" id="{F2470B82-3A8A-5827-C6C0-08FBE6B2C733}"/>
              </a:ext>
            </a:extLst>
          </p:cNvPr>
          <p:cNvSpPr/>
          <p:nvPr/>
        </p:nvSpPr>
        <p:spPr>
          <a:xfrm>
            <a:off x="3258839" y="4482623"/>
            <a:ext cx="1134406" cy="1230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24CB3E8B-4CEF-B879-4829-3E56143604D8}"/>
              </a:ext>
            </a:extLst>
          </p:cNvPr>
          <p:cNvCxnSpPr>
            <a:cxnSpLocks/>
          </p:cNvCxnSpPr>
          <p:nvPr/>
        </p:nvCxnSpPr>
        <p:spPr>
          <a:xfrm flipH="1" flipV="1">
            <a:off x="3342280" y="2756951"/>
            <a:ext cx="322195" cy="17256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F5BF65C3-AA6A-573C-B8D8-7A88644ACF91}"/>
              </a:ext>
            </a:extLst>
          </p:cNvPr>
          <p:cNvCxnSpPr/>
          <p:nvPr/>
        </p:nvCxnSpPr>
        <p:spPr>
          <a:xfrm>
            <a:off x="3342280" y="2756951"/>
            <a:ext cx="86627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4DF263FD-DCA7-41D4-347A-E64450710896}"/>
              </a:ext>
            </a:extLst>
          </p:cNvPr>
          <p:cNvPicPr>
            <a:picLocks noChangeAspect="1"/>
          </p:cNvPicPr>
          <p:nvPr/>
        </p:nvPicPr>
        <p:blipFill rotWithShape="1">
          <a:blip r:embed="rId3"/>
          <a:srcRect l="62671" t="54737" r="29060" b="24963"/>
          <a:stretch/>
        </p:blipFill>
        <p:spPr>
          <a:xfrm>
            <a:off x="9134005" y="3381121"/>
            <a:ext cx="1484102" cy="2332160"/>
          </a:xfrm>
          <a:prstGeom prst="rect">
            <a:avLst/>
          </a:prstGeom>
        </p:spPr>
      </p:pic>
    </p:spTree>
    <p:extLst>
      <p:ext uri="{BB962C8B-B14F-4D97-AF65-F5344CB8AC3E}">
        <p14:creationId xmlns:p14="http://schemas.microsoft.com/office/powerpoint/2010/main" val="36098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E7372444-F182-49CB-BA8E-E162430CF8EA}"/>
              </a:ext>
            </a:extLst>
          </p:cNvPr>
          <p:cNvSpPr>
            <a:spLocks noGrp="1"/>
          </p:cNvSpPr>
          <p:nvPr>
            <p:ph type="subTitle" idx="1"/>
          </p:nvPr>
        </p:nvSpPr>
        <p:spPr>
          <a:xfrm>
            <a:off x="1031631" y="984738"/>
            <a:ext cx="10956051" cy="5615354"/>
          </a:xfrm>
        </p:spPr>
        <p:txBody>
          <a:bodyPr>
            <a:normAutofit fontScale="85000" lnSpcReduction="20000"/>
          </a:bodyPr>
          <a:lstStyle/>
          <a:p>
            <a:r>
              <a:rPr lang="ja-JP" altLang="en-US" sz="2400" u="sng" dirty="0">
                <a:solidFill>
                  <a:srgbClr val="FF0000"/>
                </a:solidFill>
              </a:rPr>
              <a:t>第１部　　東京同窓会総会　　　　　　　　１８：３０～１９：００　　　</a:t>
            </a:r>
            <a:endParaRPr lang="en-US" altLang="ja-JP" sz="2400" u="sng" dirty="0">
              <a:solidFill>
                <a:srgbClr val="FF0000"/>
              </a:solidFill>
            </a:endParaRPr>
          </a:p>
          <a:p>
            <a:r>
              <a:rPr lang="ja-JP" altLang="en-US" sz="2400" dirty="0">
                <a:solidFill>
                  <a:srgbClr val="FF0000"/>
                </a:solidFill>
              </a:rPr>
              <a:t>　開会の挨拶（小林事務局長）</a:t>
            </a:r>
            <a:endParaRPr lang="en-US" altLang="ja-JP" sz="2400" dirty="0">
              <a:solidFill>
                <a:srgbClr val="FF0000"/>
              </a:solidFill>
            </a:endParaRPr>
          </a:p>
          <a:p>
            <a:r>
              <a:rPr lang="ja-JP" altLang="en-US" sz="2400" dirty="0">
                <a:solidFill>
                  <a:srgbClr val="FF0000"/>
                </a:solidFill>
              </a:rPr>
              <a:t>　会長挨拶　（櫻井龍子会長）</a:t>
            </a:r>
            <a:endParaRPr lang="en-US" altLang="ja-JP" sz="2400" dirty="0">
              <a:solidFill>
                <a:srgbClr val="FF0000"/>
              </a:solidFill>
            </a:endParaRPr>
          </a:p>
          <a:p>
            <a:r>
              <a:rPr lang="ja-JP" altLang="en-US" sz="2400" dirty="0">
                <a:solidFill>
                  <a:srgbClr val="FF0000"/>
                </a:solidFill>
              </a:rPr>
              <a:t>　議長指名及び審議（小林事務局長）</a:t>
            </a:r>
            <a:endParaRPr lang="en-US" altLang="ja-JP" sz="2400" dirty="0">
              <a:solidFill>
                <a:srgbClr val="FF0000"/>
              </a:solidFill>
            </a:endParaRPr>
          </a:p>
          <a:p>
            <a:r>
              <a:rPr lang="ja-JP" altLang="en-US" sz="2400" dirty="0">
                <a:solidFill>
                  <a:srgbClr val="FF0000"/>
                </a:solidFill>
              </a:rPr>
              <a:t>　審議事項　</a:t>
            </a:r>
            <a:endParaRPr lang="en-US" altLang="ja-JP" sz="2400" dirty="0">
              <a:solidFill>
                <a:srgbClr val="FF0000"/>
              </a:solidFill>
            </a:endParaRPr>
          </a:p>
          <a:p>
            <a:r>
              <a:rPr lang="ja-JP" altLang="en-US" sz="2400" dirty="0">
                <a:solidFill>
                  <a:srgbClr val="FF0000"/>
                </a:solidFill>
              </a:rPr>
              <a:t>　　活動実績＆活動計画案、規約改定＆役員体制案、会計報告（実績見込み＆予算案）</a:t>
            </a:r>
            <a:endParaRPr lang="en-US" altLang="ja-JP" sz="2400" dirty="0">
              <a:solidFill>
                <a:srgbClr val="FF0000"/>
              </a:solidFill>
            </a:endParaRPr>
          </a:p>
          <a:p>
            <a:r>
              <a:rPr lang="ja-JP" altLang="en-US" sz="2400" dirty="0">
                <a:solidFill>
                  <a:srgbClr val="FF0000"/>
                </a:solidFill>
              </a:rPr>
              <a:t>　大学来賓紹介（代表挨拶：熊野直樹九州大学法学研究院長・法学府長・法学部長）様</a:t>
            </a:r>
            <a:endParaRPr lang="en-US" altLang="ja-JP" sz="2400" dirty="0">
              <a:solidFill>
                <a:srgbClr val="FF0000"/>
              </a:solidFill>
            </a:endParaRPr>
          </a:p>
          <a:p>
            <a:endParaRPr lang="en-US" altLang="ja-JP" sz="2400" dirty="0">
              <a:solidFill>
                <a:srgbClr val="FF0000"/>
              </a:solidFill>
            </a:endParaRPr>
          </a:p>
          <a:p>
            <a:r>
              <a:rPr kumimoji="1" lang="ja-JP" altLang="en-US" sz="2300" u="sng" dirty="0"/>
              <a:t>第２部　講演会：</a:t>
            </a:r>
            <a:r>
              <a:rPr kumimoji="1" lang="ja-JP" altLang="en-US" sz="2300" b="1" u="sng" dirty="0"/>
              <a:t>河野俊行様</a:t>
            </a:r>
            <a:r>
              <a:rPr kumimoji="1" lang="en-US" altLang="ja-JP" sz="2300" b="1" u="sng" dirty="0"/>
              <a:t>(</a:t>
            </a:r>
            <a:r>
              <a:rPr kumimoji="1" lang="ja-JP" altLang="en-US" sz="2300" b="1" u="sng" dirty="0"/>
              <a:t>イコモス名誉会長、九州大学主幹教授</a:t>
            </a:r>
            <a:r>
              <a:rPr lang="ja-JP" altLang="en-US" sz="2300" b="1" u="sng" dirty="0"/>
              <a:t>）</a:t>
            </a:r>
            <a:r>
              <a:rPr kumimoji="1" lang="ja-JP" altLang="en-US" sz="2300" u="sng" dirty="0"/>
              <a:t>１９：００～１９：４５</a:t>
            </a:r>
            <a:endParaRPr kumimoji="1" lang="en-US" altLang="ja-JP" sz="2300" u="sng" dirty="0"/>
          </a:p>
          <a:p>
            <a:endParaRPr kumimoji="1" lang="en-US" altLang="ja-JP" sz="2300" u="sng" dirty="0"/>
          </a:p>
          <a:p>
            <a:r>
              <a:rPr lang="ja-JP" altLang="en-US" sz="2300" dirty="0"/>
              <a:t>　　　　　　</a:t>
            </a:r>
            <a:r>
              <a:rPr lang="ja-JP" altLang="en-US" sz="2300" b="1" dirty="0"/>
              <a:t>　「イコモス会長としてみえた世界遺産条約」</a:t>
            </a:r>
            <a:endParaRPr lang="en-US" altLang="ja-JP" sz="2300" b="1" dirty="0"/>
          </a:p>
          <a:p>
            <a:endParaRPr kumimoji="1" lang="en-US" altLang="ja-JP" sz="1600" dirty="0"/>
          </a:p>
          <a:p>
            <a:r>
              <a:rPr lang="ja-JP" altLang="en-US" sz="2100" u="sng" dirty="0"/>
              <a:t>第３部　懇親会　１９：５０～２１：００　</a:t>
            </a:r>
            <a:endParaRPr lang="en-US" altLang="ja-JP" sz="2100" u="sng" dirty="0"/>
          </a:p>
          <a:p>
            <a:r>
              <a:rPr kumimoji="1" lang="ja-JP" altLang="en-US" sz="1600" dirty="0"/>
              <a:t>　乾杯（</a:t>
            </a:r>
            <a:r>
              <a:rPr kumimoji="1" lang="en-US" altLang="ja-JP" sz="1600" dirty="0"/>
              <a:t>S42</a:t>
            </a:r>
            <a:r>
              <a:rPr kumimoji="1" lang="ja-JP" altLang="en-US" sz="1600" dirty="0"/>
              <a:t>卒理事楢崎光男様）、各地区各学部来賓紹介（羽田野節夫様、本田重寿様、伊東信一郎様）、</a:t>
            </a:r>
            <a:endParaRPr kumimoji="1" lang="en-US" altLang="ja-JP" sz="1600" dirty="0"/>
          </a:p>
          <a:p>
            <a:r>
              <a:rPr kumimoji="1" lang="ja-JP" altLang="en-US" sz="1600" dirty="0"/>
              <a:t>　ショートスピーチ（大橋学習院大教授様、鬼木誠衆議院議員様、山本悦夫様、寄附講座紹介、成原情報法ゼミ、新入会員の紹介）、</a:t>
            </a:r>
            <a:endParaRPr kumimoji="1" lang="en-US" altLang="ja-JP" sz="1600" dirty="0"/>
          </a:p>
          <a:p>
            <a:r>
              <a:rPr kumimoji="1" lang="ja-JP" altLang="en-US" sz="1600" dirty="0"/>
              <a:t>　松原に斉唱（新入会員による指揮）、博多一本締め（</a:t>
            </a:r>
            <a:r>
              <a:rPr kumimoji="1" lang="en-US" altLang="ja-JP" sz="1600" dirty="0"/>
              <a:t>H20</a:t>
            </a:r>
            <a:r>
              <a:rPr kumimoji="1" lang="ja-JP" altLang="en-US" sz="1600" dirty="0"/>
              <a:t>卒理事祢宜克也様）、閉会挨拶（</a:t>
            </a:r>
            <a:r>
              <a:rPr kumimoji="1" lang="en-US" altLang="ja-JP" sz="1600" dirty="0"/>
              <a:t>S42</a:t>
            </a:r>
            <a:r>
              <a:rPr kumimoji="1" lang="ja-JP" altLang="en-US" sz="1600" dirty="0"/>
              <a:t>卒理事世戸哲郎様）</a:t>
            </a:r>
            <a:endParaRPr kumimoji="1" lang="en-US" altLang="ja-JP" sz="1600" dirty="0"/>
          </a:p>
          <a:p>
            <a:endParaRPr kumimoji="1" lang="ja-JP" altLang="en-US" dirty="0"/>
          </a:p>
        </p:txBody>
      </p:sp>
      <p:sp>
        <p:nvSpPr>
          <p:cNvPr id="3" name="タイトル 2">
            <a:extLst>
              <a:ext uri="{FF2B5EF4-FFF2-40B4-BE49-F238E27FC236}">
                <a16:creationId xmlns:a16="http://schemas.microsoft.com/office/drawing/2014/main" id="{53141DB2-55D6-4061-9B4A-48BF4553DA68}"/>
              </a:ext>
            </a:extLst>
          </p:cNvPr>
          <p:cNvSpPr>
            <a:spLocks noGrp="1"/>
          </p:cNvSpPr>
          <p:nvPr>
            <p:ph type="title"/>
          </p:nvPr>
        </p:nvSpPr>
        <p:spPr>
          <a:xfrm>
            <a:off x="820615" y="100574"/>
            <a:ext cx="10272325" cy="1049235"/>
          </a:xfrm>
        </p:spPr>
        <p:txBody>
          <a:bodyPr>
            <a:normAutofit/>
          </a:bodyPr>
          <a:lstStyle/>
          <a:p>
            <a:r>
              <a:rPr lang="ja-JP" altLang="en-US" sz="2800" dirty="0"/>
              <a:t>式次第　</a:t>
            </a:r>
            <a:endParaRPr kumimoji="1" lang="ja-JP" altLang="en-US" sz="2800" dirty="0"/>
          </a:p>
        </p:txBody>
      </p:sp>
    </p:spTree>
    <p:extLst>
      <p:ext uri="{BB962C8B-B14F-4D97-AF65-F5344CB8AC3E}">
        <p14:creationId xmlns:p14="http://schemas.microsoft.com/office/powerpoint/2010/main" val="245671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E7372444-F182-49CB-BA8E-E162430CF8EA}"/>
              </a:ext>
            </a:extLst>
          </p:cNvPr>
          <p:cNvSpPr>
            <a:spLocks noGrp="1"/>
          </p:cNvSpPr>
          <p:nvPr>
            <p:ph type="subTitle" idx="1"/>
          </p:nvPr>
        </p:nvSpPr>
        <p:spPr>
          <a:xfrm>
            <a:off x="741218" y="1334315"/>
            <a:ext cx="10329241" cy="4727307"/>
          </a:xfrm>
        </p:spPr>
        <p:txBody>
          <a:bodyPr>
            <a:normAutofit/>
          </a:bodyPr>
          <a:lstStyle/>
          <a:p>
            <a:pPr marL="342900" indent="-342900">
              <a:buFont typeface="Wingdings" panose="05000000000000000000" pitchFamily="2" charset="2"/>
              <a:buChar char="u"/>
            </a:pPr>
            <a:r>
              <a:rPr kumimoji="1" lang="ja-JP" altLang="en-US" dirty="0"/>
              <a:t>九州大学法学部東京同窓会会長</a:t>
            </a:r>
            <a:endParaRPr kumimoji="1" lang="en-US" altLang="ja-JP" dirty="0"/>
          </a:p>
          <a:p>
            <a:pPr marL="342900" indent="-342900">
              <a:buFont typeface="Wingdings" panose="05000000000000000000" pitchFamily="2" charset="2"/>
              <a:buChar char="u"/>
            </a:pPr>
            <a:r>
              <a:rPr lang="en-US" altLang="ja-JP" dirty="0"/>
              <a:t>1947</a:t>
            </a:r>
            <a:r>
              <a:rPr lang="ja-JP" altLang="en-US" dirty="0"/>
              <a:t>年</a:t>
            </a:r>
            <a:r>
              <a:rPr lang="en-US" altLang="ja-JP" dirty="0"/>
              <a:t>1</a:t>
            </a:r>
            <a:r>
              <a:rPr lang="ja-JP" altLang="en-US" dirty="0"/>
              <a:t>月</a:t>
            </a:r>
            <a:r>
              <a:rPr lang="en-US" altLang="ja-JP" dirty="0"/>
              <a:t>16</a:t>
            </a:r>
            <a:r>
              <a:rPr lang="ja-JP" altLang="en-US" dirty="0"/>
              <a:t>日生　福岡県大牟田市出身</a:t>
            </a:r>
            <a:endParaRPr kumimoji="1" lang="en-US" altLang="ja-JP" dirty="0"/>
          </a:p>
          <a:p>
            <a:pPr marL="342900" indent="-342900">
              <a:buFont typeface="Wingdings" panose="05000000000000000000" pitchFamily="2" charset="2"/>
              <a:buChar char="u"/>
            </a:pPr>
            <a:r>
              <a:rPr lang="ja-JP" altLang="en-US" dirty="0"/>
              <a:t>職歴：厚労省～大学教授～最高裁判所判事</a:t>
            </a:r>
            <a:endParaRPr lang="en-US" altLang="ja-JP" dirty="0"/>
          </a:p>
          <a:p>
            <a:r>
              <a:rPr kumimoji="1" lang="ja-JP" altLang="en-US" dirty="0"/>
              <a:t>　</a:t>
            </a:r>
            <a:r>
              <a:rPr kumimoji="1" lang="en-US" altLang="ja-JP" dirty="0"/>
              <a:t>2008</a:t>
            </a:r>
            <a:r>
              <a:rPr kumimoji="1" lang="ja-JP" altLang="en-US" dirty="0"/>
              <a:t>年</a:t>
            </a:r>
            <a:r>
              <a:rPr kumimoji="1" lang="en-US" altLang="ja-JP" dirty="0"/>
              <a:t>9</a:t>
            </a:r>
            <a:r>
              <a:rPr kumimoji="1" lang="ja-JP" altLang="en-US" dirty="0"/>
              <a:t>月～</a:t>
            </a:r>
            <a:r>
              <a:rPr kumimoji="1" lang="en-US" altLang="ja-JP" dirty="0"/>
              <a:t>2017</a:t>
            </a:r>
            <a:r>
              <a:rPr kumimoji="1" lang="ja-JP" altLang="en-US" dirty="0"/>
              <a:t>年</a:t>
            </a:r>
            <a:r>
              <a:rPr kumimoji="1" lang="en-US" altLang="ja-JP" dirty="0"/>
              <a:t>1</a:t>
            </a:r>
            <a:r>
              <a:rPr kumimoji="1" lang="ja-JP" altLang="en-US" dirty="0"/>
              <a:t>月（８年４ケ月）の任期</a:t>
            </a:r>
          </a:p>
        </p:txBody>
      </p:sp>
      <p:sp>
        <p:nvSpPr>
          <p:cNvPr id="3" name="タイトル 2">
            <a:extLst>
              <a:ext uri="{FF2B5EF4-FFF2-40B4-BE49-F238E27FC236}">
                <a16:creationId xmlns:a16="http://schemas.microsoft.com/office/drawing/2014/main" id="{53141DB2-55D6-4061-9B4A-48BF4553DA68}"/>
              </a:ext>
            </a:extLst>
          </p:cNvPr>
          <p:cNvSpPr>
            <a:spLocks noGrp="1"/>
          </p:cNvSpPr>
          <p:nvPr>
            <p:ph type="title"/>
          </p:nvPr>
        </p:nvSpPr>
        <p:spPr>
          <a:xfrm>
            <a:off x="1415984" y="181951"/>
            <a:ext cx="10776016" cy="808649"/>
          </a:xfrm>
        </p:spPr>
        <p:txBody>
          <a:bodyPr>
            <a:normAutofit/>
          </a:bodyPr>
          <a:lstStyle/>
          <a:p>
            <a:r>
              <a:rPr kumimoji="1" lang="ja-JP" altLang="en-US" sz="2800" dirty="0"/>
              <a:t>第１部　総会　　会長挨拶</a:t>
            </a:r>
          </a:p>
        </p:txBody>
      </p:sp>
      <p:sp>
        <p:nvSpPr>
          <p:cNvPr id="6" name="正方形/長方形 5">
            <a:extLst>
              <a:ext uri="{FF2B5EF4-FFF2-40B4-BE49-F238E27FC236}">
                <a16:creationId xmlns:a16="http://schemas.microsoft.com/office/drawing/2014/main" id="{62C73134-00D4-4DFD-8A5D-9761C637D334}"/>
              </a:ext>
            </a:extLst>
          </p:cNvPr>
          <p:cNvSpPr/>
          <p:nvPr/>
        </p:nvSpPr>
        <p:spPr>
          <a:xfrm>
            <a:off x="1121541" y="1716674"/>
            <a:ext cx="9603275" cy="4456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pic>
        <p:nvPicPr>
          <p:cNvPr id="4" name="図 3">
            <a:extLst>
              <a:ext uri="{FF2B5EF4-FFF2-40B4-BE49-F238E27FC236}">
                <a16:creationId xmlns:a16="http://schemas.microsoft.com/office/drawing/2014/main" id="{4B6D6DEE-0694-A4EB-1277-A29EAAB919E9}"/>
              </a:ext>
            </a:extLst>
          </p:cNvPr>
          <p:cNvPicPr>
            <a:picLocks noChangeAspect="1"/>
          </p:cNvPicPr>
          <p:nvPr/>
        </p:nvPicPr>
        <p:blipFill rotWithShape="1">
          <a:blip r:embed="rId2"/>
          <a:srcRect l="17231" t="1526" r="17542" b="539"/>
          <a:stretch/>
        </p:blipFill>
        <p:spPr>
          <a:xfrm>
            <a:off x="6260982" y="1209964"/>
            <a:ext cx="4636655" cy="5255492"/>
          </a:xfrm>
          <a:prstGeom prst="rect">
            <a:avLst/>
          </a:prstGeom>
        </p:spPr>
      </p:pic>
    </p:spTree>
    <p:extLst>
      <p:ext uri="{BB962C8B-B14F-4D97-AF65-F5344CB8AC3E}">
        <p14:creationId xmlns:p14="http://schemas.microsoft.com/office/powerpoint/2010/main" val="127596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85A139E1-92D3-C5A3-8A47-49179294EDAE}"/>
              </a:ext>
            </a:extLst>
          </p:cNvPr>
          <p:cNvSpPr>
            <a:spLocks noGrp="1"/>
          </p:cNvSpPr>
          <p:nvPr>
            <p:ph type="subTitle" idx="1"/>
          </p:nvPr>
        </p:nvSpPr>
        <p:spPr/>
        <p:txBody>
          <a:bodyPr/>
          <a:lstStyle/>
          <a:p>
            <a:r>
              <a:rPr kumimoji="1" lang="ja-JP" altLang="en-US" dirty="0"/>
              <a:t>１，議長選出に関して　　　事務局長：小林が会長代行として進行させて頂きます。</a:t>
            </a:r>
            <a:endParaRPr kumimoji="1" lang="en-US" altLang="ja-JP" dirty="0"/>
          </a:p>
          <a:p>
            <a:endParaRPr lang="en-US" altLang="ja-JP" dirty="0"/>
          </a:p>
          <a:p>
            <a:r>
              <a:rPr kumimoji="1" lang="ja-JP" altLang="en-US" dirty="0"/>
              <a:t>２，審議事項</a:t>
            </a:r>
            <a:endParaRPr kumimoji="1" lang="en-US" altLang="ja-JP" dirty="0"/>
          </a:p>
          <a:p>
            <a:r>
              <a:rPr lang="ja-JP" altLang="en-US" dirty="0"/>
              <a:t>　　　</a:t>
            </a:r>
            <a:r>
              <a:rPr lang="ja-JP" altLang="en-US" sz="2400" dirty="0"/>
              <a:t>第</a:t>
            </a:r>
            <a:r>
              <a:rPr lang="en-US" altLang="ja-JP" sz="2400" dirty="0"/>
              <a:t>1</a:t>
            </a:r>
            <a:r>
              <a:rPr lang="ja-JP" altLang="en-US" sz="2400" dirty="0"/>
              <a:t>号議案　令和３年度行事報告及びＲ４年度行事計画（案）</a:t>
            </a:r>
            <a:endParaRPr lang="en-US" altLang="ja-JP" sz="2400" dirty="0"/>
          </a:p>
          <a:p>
            <a:r>
              <a:rPr kumimoji="1" lang="ja-JP" altLang="en-US" sz="2400" dirty="0"/>
              <a:t>　　第</a:t>
            </a:r>
            <a:r>
              <a:rPr kumimoji="1" lang="en-US" altLang="ja-JP" sz="2400" dirty="0"/>
              <a:t>2</a:t>
            </a:r>
            <a:r>
              <a:rPr kumimoji="1" lang="ja-JP" altLang="en-US" sz="2400" dirty="0"/>
              <a:t>号議案　同窓会規約改定について（事務局役職の見直し）</a:t>
            </a:r>
            <a:endParaRPr kumimoji="1" lang="en-US" altLang="ja-JP" sz="2400" dirty="0"/>
          </a:p>
          <a:p>
            <a:r>
              <a:rPr lang="ja-JP" altLang="en-US" sz="2400" dirty="0"/>
              <a:t>　　第</a:t>
            </a:r>
            <a:r>
              <a:rPr lang="en-US" altLang="ja-JP" sz="2400" dirty="0"/>
              <a:t>3</a:t>
            </a:r>
            <a:r>
              <a:rPr lang="ja-JP" altLang="en-US" sz="2400" dirty="0"/>
              <a:t>号議案　令和</a:t>
            </a:r>
            <a:r>
              <a:rPr lang="en-US" altLang="ja-JP" sz="2400" dirty="0"/>
              <a:t>4</a:t>
            </a:r>
            <a:r>
              <a:rPr lang="ja-JP" altLang="en-US" sz="2400" dirty="0"/>
              <a:t>年度役員体制（案）</a:t>
            </a:r>
            <a:endParaRPr lang="en-US" altLang="ja-JP" sz="2400" dirty="0"/>
          </a:p>
          <a:p>
            <a:r>
              <a:rPr kumimoji="1" lang="ja-JP" altLang="en-US" sz="2400" dirty="0"/>
              <a:t>　　第</a:t>
            </a:r>
            <a:r>
              <a:rPr kumimoji="1" lang="en-US" altLang="ja-JP" sz="2400" dirty="0"/>
              <a:t>4</a:t>
            </a:r>
            <a:r>
              <a:rPr kumimoji="1" lang="ja-JP" altLang="en-US" sz="2400" dirty="0"/>
              <a:t>号議案　令和</a:t>
            </a:r>
            <a:r>
              <a:rPr kumimoji="1" lang="en-US" altLang="ja-JP" sz="2400" dirty="0"/>
              <a:t>3</a:t>
            </a:r>
            <a:r>
              <a:rPr kumimoji="1" lang="ja-JP" altLang="en-US" sz="2400" dirty="0"/>
              <a:t>年度決算及び令和</a:t>
            </a:r>
            <a:r>
              <a:rPr kumimoji="1" lang="en-US" altLang="ja-JP" sz="2400" dirty="0"/>
              <a:t>4</a:t>
            </a:r>
            <a:r>
              <a:rPr kumimoji="1" lang="ja-JP" altLang="en-US" sz="2400" dirty="0"/>
              <a:t>年度予算（案）</a:t>
            </a:r>
            <a:endParaRPr kumimoji="1" lang="en-US" altLang="ja-JP" sz="2400" dirty="0"/>
          </a:p>
          <a:p>
            <a:endParaRPr lang="en-US" altLang="ja-JP" dirty="0"/>
          </a:p>
          <a:p>
            <a:r>
              <a:rPr kumimoji="1" lang="ja-JP" altLang="en-US" dirty="0"/>
              <a:t>　　次ページ以降でご説明後、決議させて頂きます。</a:t>
            </a:r>
          </a:p>
        </p:txBody>
      </p:sp>
      <p:sp>
        <p:nvSpPr>
          <p:cNvPr id="3" name="タイトル 2">
            <a:extLst>
              <a:ext uri="{FF2B5EF4-FFF2-40B4-BE49-F238E27FC236}">
                <a16:creationId xmlns:a16="http://schemas.microsoft.com/office/drawing/2014/main" id="{22C42FB1-D674-80F7-4C42-A60E8E7C5A55}"/>
              </a:ext>
            </a:extLst>
          </p:cNvPr>
          <p:cNvSpPr>
            <a:spLocks noGrp="1"/>
          </p:cNvSpPr>
          <p:nvPr>
            <p:ph type="title"/>
          </p:nvPr>
        </p:nvSpPr>
        <p:spPr/>
        <p:txBody>
          <a:bodyPr>
            <a:normAutofit fontScale="90000"/>
          </a:bodyPr>
          <a:lstStyle/>
          <a:p>
            <a:r>
              <a:rPr kumimoji="1" lang="ja-JP" altLang="en-US" dirty="0"/>
              <a:t>第</a:t>
            </a:r>
            <a:r>
              <a:rPr kumimoji="1" lang="en-US" altLang="ja-JP" dirty="0"/>
              <a:t>1</a:t>
            </a:r>
            <a:r>
              <a:rPr kumimoji="1" lang="ja-JP" altLang="en-US" dirty="0"/>
              <a:t>部　総会審議事項</a:t>
            </a:r>
          </a:p>
        </p:txBody>
      </p:sp>
    </p:spTree>
    <p:extLst>
      <p:ext uri="{BB962C8B-B14F-4D97-AF65-F5344CB8AC3E}">
        <p14:creationId xmlns:p14="http://schemas.microsoft.com/office/powerpoint/2010/main" val="175517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E7372444-F182-49CB-BA8E-E162430CF8EA}"/>
              </a:ext>
            </a:extLst>
          </p:cNvPr>
          <p:cNvSpPr>
            <a:spLocks noGrp="1"/>
          </p:cNvSpPr>
          <p:nvPr>
            <p:ph type="subTitle" idx="1"/>
          </p:nvPr>
        </p:nvSpPr>
        <p:spPr>
          <a:xfrm>
            <a:off x="1732547" y="1636295"/>
            <a:ext cx="9364006" cy="4221364"/>
          </a:xfrm>
        </p:spPr>
        <p:txBody>
          <a:bodyPr/>
          <a:lstStyle/>
          <a:p>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53141DB2-55D6-4061-9B4A-48BF4553DA68}"/>
              </a:ext>
            </a:extLst>
          </p:cNvPr>
          <p:cNvSpPr>
            <a:spLocks noGrp="1"/>
          </p:cNvSpPr>
          <p:nvPr>
            <p:ph type="title"/>
          </p:nvPr>
        </p:nvSpPr>
        <p:spPr>
          <a:xfrm>
            <a:off x="844062" y="149819"/>
            <a:ext cx="9603275" cy="818550"/>
          </a:xfrm>
        </p:spPr>
        <p:txBody>
          <a:bodyPr>
            <a:normAutofit/>
          </a:bodyPr>
          <a:lstStyle/>
          <a:p>
            <a:r>
              <a:rPr lang="ja-JP" altLang="en-US" sz="2800" dirty="0"/>
              <a:t>第１号議案①：令和３年度　活動報告</a:t>
            </a:r>
            <a:endParaRPr kumimoji="1" lang="ja-JP" altLang="en-US" sz="2800" dirty="0"/>
          </a:p>
        </p:txBody>
      </p:sp>
      <p:graphicFrame>
        <p:nvGraphicFramePr>
          <p:cNvPr id="7" name="表 7">
            <a:extLst>
              <a:ext uri="{FF2B5EF4-FFF2-40B4-BE49-F238E27FC236}">
                <a16:creationId xmlns:a16="http://schemas.microsoft.com/office/drawing/2014/main" id="{5FABD96C-2526-4FC6-89BE-4E44F0AB74E0}"/>
              </a:ext>
            </a:extLst>
          </p:cNvPr>
          <p:cNvGraphicFramePr>
            <a:graphicFrameLocks noGrp="1"/>
          </p:cNvGraphicFramePr>
          <p:nvPr>
            <p:extLst>
              <p:ext uri="{D42A27DB-BD31-4B8C-83A1-F6EECF244321}">
                <p14:modId xmlns:p14="http://schemas.microsoft.com/office/powerpoint/2010/main" val="953310520"/>
              </p:ext>
            </p:extLst>
          </p:nvPr>
        </p:nvGraphicFramePr>
        <p:xfrm>
          <a:off x="844062" y="1195048"/>
          <a:ext cx="10723573" cy="5103858"/>
        </p:xfrm>
        <a:graphic>
          <a:graphicData uri="http://schemas.openxmlformats.org/drawingml/2006/table">
            <a:tbl>
              <a:tblPr firstRow="1" bandRow="1">
                <a:tableStyleId>{5C22544A-7EE6-4342-B048-85BDC9FD1C3A}</a:tableStyleId>
              </a:tblPr>
              <a:tblGrid>
                <a:gridCol w="1184386">
                  <a:extLst>
                    <a:ext uri="{9D8B030D-6E8A-4147-A177-3AD203B41FA5}">
                      <a16:colId xmlns:a16="http://schemas.microsoft.com/office/drawing/2014/main" val="614005088"/>
                    </a:ext>
                  </a:extLst>
                </a:gridCol>
                <a:gridCol w="3762752">
                  <a:extLst>
                    <a:ext uri="{9D8B030D-6E8A-4147-A177-3AD203B41FA5}">
                      <a16:colId xmlns:a16="http://schemas.microsoft.com/office/drawing/2014/main" val="3300666931"/>
                    </a:ext>
                  </a:extLst>
                </a:gridCol>
                <a:gridCol w="5776435">
                  <a:extLst>
                    <a:ext uri="{9D8B030D-6E8A-4147-A177-3AD203B41FA5}">
                      <a16:colId xmlns:a16="http://schemas.microsoft.com/office/drawing/2014/main" val="667094317"/>
                    </a:ext>
                  </a:extLst>
                </a:gridCol>
              </a:tblGrid>
              <a:tr h="478895">
                <a:tc>
                  <a:txBody>
                    <a:bodyPr/>
                    <a:lstStyle/>
                    <a:p>
                      <a:pPr algn="ctr"/>
                      <a:r>
                        <a:rPr kumimoji="1" lang="ja-JP" altLang="en-US" sz="1400" dirty="0">
                          <a:latin typeface="+mn-lt"/>
                          <a:ea typeface="+mj-ea"/>
                        </a:rPr>
                        <a:t>日時</a:t>
                      </a:r>
                    </a:p>
                  </a:txBody>
                  <a:tcPr/>
                </a:tc>
                <a:tc>
                  <a:txBody>
                    <a:bodyPr/>
                    <a:lstStyle/>
                    <a:p>
                      <a:pPr algn="ctr"/>
                      <a:r>
                        <a:rPr kumimoji="1" lang="ja-JP" altLang="en-US" sz="1400" dirty="0">
                          <a:latin typeface="+mn-lt"/>
                          <a:ea typeface="+mj-ea"/>
                        </a:rPr>
                        <a:t>活動内容</a:t>
                      </a:r>
                    </a:p>
                  </a:txBody>
                  <a:tcPr/>
                </a:tc>
                <a:tc>
                  <a:txBody>
                    <a:bodyPr/>
                    <a:lstStyle/>
                    <a:p>
                      <a:pPr algn="ctr"/>
                      <a:r>
                        <a:rPr kumimoji="1" lang="ja-JP" altLang="en-US" sz="1400" dirty="0">
                          <a:latin typeface="+mn-lt"/>
                          <a:ea typeface="+mj-ea"/>
                        </a:rPr>
                        <a:t>詳細</a:t>
                      </a:r>
                    </a:p>
                  </a:txBody>
                  <a:tcPr/>
                </a:tc>
                <a:extLst>
                  <a:ext uri="{0D108BD9-81ED-4DB2-BD59-A6C34878D82A}">
                    <a16:rowId xmlns:a16="http://schemas.microsoft.com/office/drawing/2014/main" val="4159181020"/>
                  </a:ext>
                </a:extLst>
              </a:tr>
              <a:tr h="0">
                <a:tc>
                  <a:txBody>
                    <a:bodyPr/>
                    <a:lstStyle/>
                    <a:p>
                      <a:r>
                        <a:rPr kumimoji="1" lang="en-US" altLang="ja-JP" sz="1600" b="1" dirty="0">
                          <a:latin typeface="+mn-lt"/>
                          <a:ea typeface="+mj-ea"/>
                        </a:rPr>
                        <a:t>21.11.17</a:t>
                      </a:r>
                    </a:p>
                    <a:p>
                      <a:pPr marL="342900" indent="-342900">
                        <a:buAutoNum type="arabicPeriod" startAt="22"/>
                      </a:pPr>
                      <a:r>
                        <a:rPr kumimoji="1" lang="en-US" altLang="ja-JP" sz="1600" b="1" dirty="0">
                          <a:latin typeface="+mn-lt"/>
                          <a:ea typeface="+mj-ea"/>
                        </a:rPr>
                        <a:t>1.29</a:t>
                      </a:r>
                    </a:p>
                    <a:p>
                      <a:pPr marL="0" indent="0">
                        <a:buNone/>
                      </a:pPr>
                      <a:r>
                        <a:rPr kumimoji="1" lang="en-US" altLang="ja-JP" sz="1600" b="1" dirty="0">
                          <a:latin typeface="+mn-lt"/>
                          <a:ea typeface="+mj-ea"/>
                        </a:rPr>
                        <a:t>       4.23</a:t>
                      </a:r>
                    </a:p>
                    <a:p>
                      <a:pPr marL="0" indent="0">
                        <a:buNone/>
                      </a:pPr>
                      <a:r>
                        <a:rPr kumimoji="1" lang="en-US" altLang="ja-JP" sz="1600" b="1" dirty="0">
                          <a:latin typeface="+mn-lt"/>
                          <a:ea typeface="+mj-ea"/>
                        </a:rPr>
                        <a:t>       9.22</a:t>
                      </a:r>
                    </a:p>
                    <a:p>
                      <a:pPr marL="0" indent="0">
                        <a:buNone/>
                      </a:pPr>
                      <a:endParaRPr kumimoji="1" lang="ja-JP" altLang="en-US" sz="1600" dirty="0">
                        <a:latin typeface="+mn-lt"/>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chemeClr val="dk1"/>
                          </a:solidFill>
                          <a:effectLst/>
                          <a:latin typeface="+mn-lt"/>
                          <a:ea typeface="+mj-ea"/>
                          <a:cs typeface="+mn-cs"/>
                        </a:rPr>
                        <a:t>第</a:t>
                      </a:r>
                      <a:r>
                        <a:rPr kumimoji="1" lang="en-US" altLang="ja-JP" sz="1600" b="1" u="none" strike="noStrike" kern="1200" dirty="0">
                          <a:solidFill>
                            <a:schemeClr val="dk1"/>
                          </a:solidFill>
                          <a:effectLst/>
                          <a:latin typeface="+mn-lt"/>
                          <a:ea typeface="+mj-ea"/>
                          <a:cs typeface="+mn-cs"/>
                        </a:rPr>
                        <a:t>40</a:t>
                      </a:r>
                      <a:r>
                        <a:rPr kumimoji="1" lang="ja-JP" altLang="en-US" sz="1600" b="1" u="none" strike="noStrike" kern="1200" dirty="0">
                          <a:solidFill>
                            <a:schemeClr val="dk1"/>
                          </a:solidFill>
                          <a:effectLst/>
                          <a:latin typeface="+mn-lt"/>
                          <a:ea typeface="+mj-ea"/>
                          <a:cs typeface="+mn-cs"/>
                        </a:rPr>
                        <a:t>回九大法学部東京同窓会</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chemeClr val="dk1"/>
                          </a:solidFill>
                          <a:effectLst/>
                          <a:latin typeface="+mn-lt"/>
                          <a:ea typeface="+mj-ea"/>
                          <a:cs typeface="+mn-cs"/>
                        </a:rPr>
                        <a:t>拡大理事会</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chemeClr val="dk1"/>
                          </a:solidFill>
                          <a:effectLst/>
                          <a:latin typeface="+mn-lt"/>
                          <a:ea typeface="+mj-ea"/>
                          <a:cs typeface="+mn-cs"/>
                        </a:rPr>
                        <a:t>新入会員歓迎会</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chemeClr val="dk1"/>
                          </a:solidFill>
                          <a:effectLst/>
                          <a:latin typeface="+mn-lt"/>
                          <a:ea typeface="+mj-ea"/>
                          <a:cs typeface="+mn-cs"/>
                        </a:rPr>
                        <a:t>理事会</a:t>
                      </a:r>
                      <a:endParaRPr kumimoji="1" lang="ja-JP" altLang="ja-JP" sz="1600" b="1" u="none" strike="noStrike" kern="1200" dirty="0">
                        <a:solidFill>
                          <a:schemeClr val="dk1"/>
                        </a:solidFill>
                        <a:effectLst/>
                        <a:latin typeface="+mn-lt"/>
                        <a:ea typeface="+mj-ea"/>
                        <a:cs typeface="+mn-cs"/>
                      </a:endParaRPr>
                    </a:p>
                  </a:txBody>
                  <a:tcPr/>
                </a:tc>
                <a:tc>
                  <a:txBody>
                    <a:bodyPr/>
                    <a:lstStyle/>
                    <a:p>
                      <a:r>
                        <a:rPr kumimoji="1" lang="ja-JP" altLang="en-US" sz="1600" kern="1200" dirty="0">
                          <a:solidFill>
                            <a:schemeClr val="dk1"/>
                          </a:solidFill>
                          <a:effectLst/>
                          <a:latin typeface="+mn-lt"/>
                          <a:ea typeface="+mn-ea"/>
                          <a:cs typeface="+mn-cs"/>
                        </a:rPr>
                        <a:t>コロナ禍</a:t>
                      </a:r>
                      <a:r>
                        <a:rPr kumimoji="1" lang="en-US" altLang="ja-JP" sz="1600" kern="1200" dirty="0">
                          <a:solidFill>
                            <a:schemeClr val="dk1"/>
                          </a:solidFill>
                          <a:effectLst/>
                          <a:latin typeface="+mn-lt"/>
                          <a:ea typeface="+mn-ea"/>
                          <a:cs typeface="+mn-cs"/>
                        </a:rPr>
                        <a:t>2</a:t>
                      </a:r>
                      <a:r>
                        <a:rPr kumimoji="1" lang="ja-JP" altLang="en-US" sz="1600" kern="1200" dirty="0">
                          <a:solidFill>
                            <a:schemeClr val="dk1"/>
                          </a:solidFill>
                          <a:effectLst/>
                          <a:latin typeface="+mn-lt"/>
                          <a:ea typeface="+mn-ea"/>
                          <a:cs typeface="+mn-cs"/>
                        </a:rPr>
                        <a:t>年振りの対面で総会・講演会だけで実施</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オンライン開催、役員のみ参加</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学士会館</a:t>
                      </a:r>
                      <a:r>
                        <a:rPr kumimoji="1" lang="en-US" altLang="ja-JP" sz="1600" kern="1200" dirty="0">
                          <a:solidFill>
                            <a:schemeClr val="dk1"/>
                          </a:solidFill>
                          <a:effectLst/>
                          <a:latin typeface="+mn-lt"/>
                          <a:ea typeface="+mn-ea"/>
                          <a:cs typeface="+mn-cs"/>
                        </a:rPr>
                        <a:t>302</a:t>
                      </a:r>
                      <a:r>
                        <a:rPr kumimoji="1" lang="ja-JP" altLang="en-US" sz="1600" kern="1200" dirty="0">
                          <a:solidFill>
                            <a:schemeClr val="dk1"/>
                          </a:solidFill>
                          <a:effectLst/>
                          <a:latin typeface="+mn-lt"/>
                          <a:ea typeface="+mn-ea"/>
                          <a:cs typeface="+mn-cs"/>
                        </a:rPr>
                        <a:t>号室にて開催、新入会員</a:t>
                      </a:r>
                      <a:r>
                        <a:rPr kumimoji="1" lang="en-US" altLang="ja-JP" sz="1600" kern="1200" dirty="0">
                          <a:solidFill>
                            <a:schemeClr val="dk1"/>
                          </a:solidFill>
                          <a:effectLst/>
                          <a:latin typeface="+mn-lt"/>
                          <a:ea typeface="+mn-ea"/>
                          <a:cs typeface="+mn-cs"/>
                        </a:rPr>
                        <a:t>12</a:t>
                      </a:r>
                      <a:r>
                        <a:rPr kumimoji="1" lang="ja-JP" altLang="en-US" sz="1600" kern="1200" dirty="0">
                          <a:solidFill>
                            <a:schemeClr val="dk1"/>
                          </a:solidFill>
                          <a:effectLst/>
                          <a:latin typeface="+mn-lt"/>
                          <a:ea typeface="+mn-ea"/>
                          <a:cs typeface="+mn-cs"/>
                        </a:rPr>
                        <a:t>名出席</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学士会館</a:t>
                      </a:r>
                      <a:r>
                        <a:rPr kumimoji="1" lang="en-US" altLang="ja-JP" sz="1600" kern="1200" dirty="0">
                          <a:solidFill>
                            <a:schemeClr val="dk1"/>
                          </a:solidFill>
                          <a:effectLst/>
                          <a:latin typeface="+mn-lt"/>
                          <a:ea typeface="+mn-ea"/>
                          <a:cs typeface="+mn-cs"/>
                        </a:rPr>
                        <a:t>302</a:t>
                      </a:r>
                      <a:r>
                        <a:rPr kumimoji="1" lang="ja-JP" altLang="en-US" sz="1600" kern="1200" dirty="0">
                          <a:solidFill>
                            <a:schemeClr val="dk1"/>
                          </a:solidFill>
                          <a:effectLst/>
                          <a:latin typeface="+mn-lt"/>
                          <a:ea typeface="+mn-ea"/>
                          <a:cs typeface="+mn-cs"/>
                        </a:rPr>
                        <a:t>号室にてリアル開催：若手主体に</a:t>
                      </a:r>
                      <a:r>
                        <a:rPr kumimoji="1" lang="en-US" altLang="ja-JP" sz="1600" kern="1200" dirty="0">
                          <a:solidFill>
                            <a:schemeClr val="dk1"/>
                          </a:solidFill>
                          <a:effectLst/>
                          <a:latin typeface="+mn-lt"/>
                          <a:ea typeface="+mn-ea"/>
                          <a:cs typeface="+mn-cs"/>
                        </a:rPr>
                        <a:t>14</a:t>
                      </a:r>
                      <a:r>
                        <a:rPr kumimoji="1" lang="ja-JP" altLang="en-US" sz="1600" kern="1200" dirty="0">
                          <a:solidFill>
                            <a:schemeClr val="dk1"/>
                          </a:solidFill>
                          <a:effectLst/>
                          <a:latin typeface="+mn-lt"/>
                          <a:ea typeface="+mn-ea"/>
                          <a:cs typeface="+mn-cs"/>
                        </a:rPr>
                        <a:t>名出席　　　　　　</a:t>
                      </a:r>
                      <a:endParaRPr kumimoji="1" lang="en-US" altLang="ja-JP" sz="1600" kern="1200" dirty="0">
                        <a:solidFill>
                          <a:schemeClr val="dk1"/>
                        </a:solidFill>
                        <a:effectLst/>
                        <a:latin typeface="+mn-lt"/>
                        <a:ea typeface="+mn-ea"/>
                        <a:cs typeface="+mn-cs"/>
                      </a:endParaRPr>
                    </a:p>
                  </a:txBody>
                  <a:tcPr/>
                </a:tc>
                <a:extLst>
                  <a:ext uri="{0D108BD9-81ED-4DB2-BD59-A6C34878D82A}">
                    <a16:rowId xmlns:a16="http://schemas.microsoft.com/office/drawing/2014/main" val="1908141921"/>
                  </a:ext>
                </a:extLst>
              </a:tr>
              <a:tr h="1401038">
                <a:tc>
                  <a:txBody>
                    <a:bodyPr/>
                    <a:lstStyle/>
                    <a:p>
                      <a:pPr marL="342900" indent="-342900">
                        <a:buAutoNum type="arabicPeriod" startAt="22"/>
                      </a:pPr>
                      <a:r>
                        <a:rPr kumimoji="1" lang="en-US" altLang="ja-JP" sz="1600" dirty="0">
                          <a:latin typeface="+mn-lt"/>
                          <a:ea typeface="+mj-ea"/>
                        </a:rPr>
                        <a:t>3.23</a:t>
                      </a:r>
                    </a:p>
                    <a:p>
                      <a:pPr marL="0" indent="0">
                        <a:buNone/>
                      </a:pPr>
                      <a:r>
                        <a:rPr kumimoji="1" lang="ja-JP" altLang="en-US" sz="1600" dirty="0">
                          <a:latin typeface="+mn-lt"/>
                          <a:ea typeface="+mj-ea"/>
                        </a:rPr>
                        <a:t>　   </a:t>
                      </a:r>
                      <a:r>
                        <a:rPr kumimoji="1" lang="en-US" altLang="ja-JP" sz="1600" dirty="0">
                          <a:latin typeface="+mn-lt"/>
                          <a:ea typeface="+mj-ea"/>
                        </a:rPr>
                        <a:t>8.27</a:t>
                      </a:r>
                    </a:p>
                    <a:p>
                      <a:pPr marL="0" indent="0">
                        <a:buNone/>
                      </a:pPr>
                      <a:r>
                        <a:rPr kumimoji="1" lang="ja-JP" altLang="en-US" sz="1600" dirty="0">
                          <a:latin typeface="+mn-lt"/>
                          <a:ea typeface="+mj-ea"/>
                        </a:rPr>
                        <a:t>　 </a:t>
                      </a:r>
                      <a:r>
                        <a:rPr kumimoji="1" lang="en-US" altLang="ja-JP" sz="1600" dirty="0">
                          <a:latin typeface="+mn-lt"/>
                          <a:ea typeface="+mj-ea"/>
                        </a:rPr>
                        <a:t>10.  1</a:t>
                      </a:r>
                      <a:r>
                        <a:rPr kumimoji="1" lang="ja-JP" altLang="en-US" sz="1600" dirty="0">
                          <a:latin typeface="+mn-lt"/>
                          <a:ea typeface="+mj-ea"/>
                        </a:rPr>
                        <a:t> </a:t>
                      </a:r>
                      <a:endParaRPr kumimoji="1" lang="en-US" altLang="ja-JP" sz="1600" dirty="0">
                        <a:latin typeface="+mn-lt"/>
                        <a:ea typeface="+mj-ea"/>
                      </a:endParaRPr>
                    </a:p>
                    <a:p>
                      <a:pPr marL="0" indent="0">
                        <a:buNone/>
                      </a:pPr>
                      <a:r>
                        <a:rPr kumimoji="1" lang="ja-JP" altLang="en-US" sz="1600" dirty="0">
                          <a:latin typeface="+mn-lt"/>
                          <a:ea typeface="+mj-ea"/>
                        </a:rPr>
                        <a:t>　 </a:t>
                      </a:r>
                      <a:r>
                        <a:rPr kumimoji="1" lang="en-US" altLang="ja-JP" sz="1600" dirty="0">
                          <a:latin typeface="+mn-lt"/>
                          <a:ea typeface="+mj-ea"/>
                        </a:rPr>
                        <a:t>10.21</a:t>
                      </a:r>
                      <a:r>
                        <a:rPr kumimoji="1" lang="ja-JP" altLang="en-US" sz="1600" dirty="0">
                          <a:latin typeface="+mn-lt"/>
                          <a:ea typeface="+mj-ea"/>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九州大学法学部学位記授与式</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九州大学東京同窓会サマーフェスタ</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九州大学法学部同窓会関西支部総会</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九州大学法学部同窓会総会</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（九州大学農学部同窓会東京支部中止）</a:t>
                      </a:r>
                      <a:endParaRPr kumimoji="1" lang="ja-JP" altLang="ja-JP" sz="1600" b="0" u="none" strike="noStrike" kern="1200" dirty="0">
                        <a:solidFill>
                          <a:schemeClr val="dk1"/>
                        </a:solidFill>
                        <a:effectLst/>
                        <a:latin typeface="+mn-lt"/>
                        <a:ea typeface="+mj-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毎年恒例の法学部東京同窓会</a:t>
                      </a:r>
                      <a:r>
                        <a:rPr kumimoji="1" lang="en-US" altLang="ja-JP" sz="1600" kern="1200" dirty="0">
                          <a:solidFill>
                            <a:schemeClr val="dk1"/>
                          </a:solidFill>
                          <a:effectLst/>
                          <a:latin typeface="+mn-lt"/>
                          <a:ea typeface="+mn-ea"/>
                          <a:cs typeface="+mn-cs"/>
                        </a:rPr>
                        <a:t>PR</a:t>
                      </a:r>
                      <a:r>
                        <a:rPr kumimoji="1" lang="ja-JP" altLang="en-US" sz="1600" kern="1200" dirty="0">
                          <a:solidFill>
                            <a:schemeClr val="dk1"/>
                          </a:solidFill>
                          <a:effectLst/>
                          <a:latin typeface="+mn-lt"/>
                          <a:ea typeface="+mn-ea"/>
                          <a:cs typeface="+mn-cs"/>
                        </a:rPr>
                        <a:t>（３年振り田中次長出席）</a:t>
                      </a:r>
                      <a:endParaRPr kumimoji="1" lang="en-US" altLang="ja-JP"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オンライン開催</a:t>
                      </a:r>
                      <a:r>
                        <a:rPr kumimoji="1" lang="en-US" altLang="ja-JP" sz="1600" kern="1200" dirty="0">
                          <a:solidFill>
                            <a:schemeClr val="dk1"/>
                          </a:solidFill>
                          <a:effectLst/>
                          <a:latin typeface="+mn-lt"/>
                          <a:ea typeface="+mn-ea"/>
                          <a:cs typeface="+mn-cs"/>
                        </a:rPr>
                        <a:t>150</a:t>
                      </a:r>
                      <a:r>
                        <a:rPr kumimoji="1" lang="ja-JP" altLang="en-US" sz="1600" kern="1200" dirty="0">
                          <a:solidFill>
                            <a:schemeClr val="dk1"/>
                          </a:solidFill>
                          <a:effectLst/>
                          <a:latin typeface="+mn-lt"/>
                          <a:ea typeface="+mn-ea"/>
                          <a:cs typeface="+mn-cs"/>
                        </a:rPr>
                        <a:t>名参加</a:t>
                      </a:r>
                      <a:r>
                        <a:rPr kumimoji="1" lang="en-US" altLang="ja-JP" sz="1600" kern="1200" dirty="0">
                          <a:solidFill>
                            <a:schemeClr val="dk1"/>
                          </a:solidFill>
                          <a:effectLst/>
                          <a:latin typeface="+mn-lt"/>
                          <a:ea typeface="+mn-ea"/>
                          <a:cs typeface="+mn-cs"/>
                        </a:rPr>
                        <a:t>(</a:t>
                      </a:r>
                      <a:r>
                        <a:rPr kumimoji="1" lang="ja-JP" altLang="en-US" sz="1600" kern="1200" dirty="0">
                          <a:solidFill>
                            <a:schemeClr val="dk1"/>
                          </a:solidFill>
                          <a:effectLst/>
                          <a:latin typeface="+mn-lt"/>
                          <a:ea typeface="+mn-ea"/>
                          <a:cs typeface="+mn-cs"/>
                        </a:rPr>
                        <a:t>法学部</a:t>
                      </a:r>
                      <a:r>
                        <a:rPr kumimoji="1" lang="en-US" altLang="ja-JP" sz="1600" kern="1200" dirty="0">
                          <a:solidFill>
                            <a:schemeClr val="dk1"/>
                          </a:solidFill>
                          <a:effectLst/>
                          <a:latin typeface="+mn-lt"/>
                          <a:ea typeface="+mn-ea"/>
                          <a:cs typeface="+mn-cs"/>
                        </a:rPr>
                        <a:t>24</a:t>
                      </a:r>
                      <a:r>
                        <a:rPr kumimoji="1" lang="ja-JP" altLang="en-US" sz="1600" kern="1200" dirty="0">
                          <a:solidFill>
                            <a:schemeClr val="dk1"/>
                          </a:solidFill>
                          <a:effectLst/>
                          <a:latin typeface="+mn-lt"/>
                          <a:ea typeface="+mn-ea"/>
                          <a:cs typeface="+mn-cs"/>
                        </a:rPr>
                        <a:t>名：</a:t>
                      </a:r>
                      <a:r>
                        <a:rPr kumimoji="1" lang="en-US" altLang="ja-JP" sz="1600" kern="1200" dirty="0">
                          <a:solidFill>
                            <a:schemeClr val="dk1"/>
                          </a:solidFill>
                          <a:effectLst/>
                          <a:latin typeface="+mn-lt"/>
                          <a:ea typeface="+mn-ea"/>
                          <a:cs typeface="+mn-cs"/>
                        </a:rPr>
                        <a:t>16%</a:t>
                      </a:r>
                      <a:r>
                        <a:rPr kumimoji="1" lang="ja-JP" altLang="en-US" sz="1600" kern="1200" dirty="0">
                          <a:solidFill>
                            <a:schemeClr val="dk1"/>
                          </a:solidFill>
                          <a:effectLst/>
                          <a:latin typeface="+mn-lt"/>
                          <a:ea typeface="+mn-ea"/>
                          <a:cs typeface="+mn-cs"/>
                        </a:rPr>
                        <a:t>　</a:t>
                      </a:r>
                      <a:r>
                        <a:rPr kumimoji="1" lang="en-US" altLang="ja-JP" sz="1600" kern="1200" dirty="0">
                          <a:solidFill>
                            <a:schemeClr val="dk1"/>
                          </a:solidFill>
                          <a:effectLst/>
                          <a:latin typeface="+mn-lt"/>
                          <a:ea typeface="+mn-ea"/>
                          <a:cs typeface="+mn-cs"/>
                        </a:rPr>
                        <a:t>3</a:t>
                      </a:r>
                      <a:r>
                        <a:rPr kumimoji="1" lang="ja-JP" altLang="en-US" sz="1600" kern="1200" dirty="0">
                          <a:solidFill>
                            <a:schemeClr val="dk1"/>
                          </a:solidFill>
                          <a:effectLst/>
                          <a:latin typeface="+mn-lt"/>
                          <a:ea typeface="+mn-ea"/>
                          <a:cs typeface="+mn-cs"/>
                        </a:rPr>
                        <a:t>番目）</a:t>
                      </a:r>
                      <a:endParaRPr kumimoji="1" lang="en-US" altLang="ja-JP"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法学部東京同窓会代表として出席（小林事務局長）</a:t>
                      </a:r>
                      <a:endParaRPr kumimoji="1" lang="en-US" altLang="ja-JP"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同上（同上）</a:t>
                      </a:r>
                      <a:endParaRPr kumimoji="1" lang="en-US" altLang="ja-JP" sz="1600" kern="1200" dirty="0">
                        <a:solidFill>
                          <a:schemeClr val="dk1"/>
                        </a:solidFill>
                        <a:effectLst/>
                        <a:latin typeface="+mn-lt"/>
                        <a:ea typeface="+mn-ea"/>
                        <a:cs typeface="+mn-cs"/>
                      </a:endParaRPr>
                    </a:p>
                  </a:txBody>
                  <a:tcPr/>
                </a:tc>
                <a:extLst>
                  <a:ext uri="{0D108BD9-81ED-4DB2-BD59-A6C34878D82A}">
                    <a16:rowId xmlns:a16="http://schemas.microsoft.com/office/drawing/2014/main" val="3730137252"/>
                  </a:ext>
                </a:extLst>
              </a:tr>
              <a:tr h="1759843">
                <a:tc>
                  <a:txBody>
                    <a:bodyPr/>
                    <a:lstStyle/>
                    <a:p>
                      <a:r>
                        <a:rPr kumimoji="1" lang="en-US" altLang="ja-JP" sz="1600" dirty="0">
                          <a:latin typeface="+mn-lt"/>
                          <a:ea typeface="+mj-ea"/>
                        </a:rPr>
                        <a:t>22.11~23.1</a:t>
                      </a:r>
                    </a:p>
                    <a:p>
                      <a:endParaRPr kumimoji="1" lang="en-US" altLang="ja-JP" sz="1600" dirty="0">
                        <a:latin typeface="+mn-lt"/>
                        <a:ea typeface="+mj-ea"/>
                      </a:endParaRPr>
                    </a:p>
                    <a:p>
                      <a:r>
                        <a:rPr kumimoji="1" lang="en-US" altLang="ja-JP" sz="1600" dirty="0">
                          <a:latin typeface="+mn-lt"/>
                          <a:ea typeface="+mj-ea"/>
                        </a:rPr>
                        <a:t>21.1~22.12</a:t>
                      </a:r>
                      <a:endParaRPr kumimoji="1" lang="ja-JP" altLang="en-US" sz="1600" dirty="0">
                        <a:latin typeface="+mn-lt"/>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九州大学法学部後期寄附講座開催</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若年層（</a:t>
                      </a:r>
                      <a:r>
                        <a:rPr kumimoji="1" lang="en-US" altLang="ja-JP" sz="1600" b="0" u="none" strike="noStrike" kern="1200" dirty="0">
                          <a:solidFill>
                            <a:schemeClr val="dk1"/>
                          </a:solidFill>
                          <a:effectLst/>
                          <a:latin typeface="+mn-lt"/>
                          <a:ea typeface="+mj-ea"/>
                          <a:cs typeface="+mn-cs"/>
                        </a:rPr>
                        <a:t>S50~R3</a:t>
                      </a:r>
                      <a:r>
                        <a:rPr kumimoji="1" lang="ja-JP" altLang="en-US" sz="1600" b="0" u="none" strike="noStrike" kern="1200" dirty="0">
                          <a:solidFill>
                            <a:schemeClr val="dk1"/>
                          </a:solidFill>
                          <a:effectLst/>
                          <a:latin typeface="+mn-lt"/>
                          <a:ea typeface="+mj-ea"/>
                          <a:cs typeface="+mn-cs"/>
                        </a:rPr>
                        <a:t>卒）会員連絡網構築</a:t>
                      </a:r>
                      <a:r>
                        <a:rPr kumimoji="1" lang="en-US" altLang="ja-JP" sz="1600" b="0" u="none" strike="noStrike" kern="1200" dirty="0">
                          <a:solidFill>
                            <a:schemeClr val="dk1"/>
                          </a:solidFill>
                          <a:effectLst/>
                          <a:latin typeface="+mn-lt"/>
                          <a:ea typeface="+mj-ea"/>
                          <a:cs typeface="+mn-cs"/>
                        </a:rPr>
                        <a:t>PT</a:t>
                      </a:r>
                      <a:endParaRPr kumimoji="1" lang="ja-JP" altLang="ja-JP" sz="1600" b="0" u="none" strike="noStrike" kern="1200" dirty="0">
                        <a:solidFill>
                          <a:schemeClr val="dk1"/>
                        </a:solidFill>
                        <a:effectLst/>
                        <a:latin typeface="+mn-lt"/>
                        <a:ea typeface="+mj-ea"/>
                        <a:cs typeface="+mn-cs"/>
                      </a:endParaRPr>
                    </a:p>
                  </a:txBody>
                  <a:tcPr/>
                </a:tc>
                <a:tc>
                  <a:txBody>
                    <a:bodyPr/>
                    <a:lstStyle/>
                    <a:p>
                      <a:r>
                        <a:rPr kumimoji="1" lang="en-US" altLang="ja-JP" sz="1600" kern="1200" dirty="0">
                          <a:solidFill>
                            <a:schemeClr val="dk1"/>
                          </a:solidFill>
                          <a:effectLst/>
                          <a:latin typeface="+mn-lt"/>
                          <a:ea typeface="+mn-ea"/>
                          <a:cs typeface="+mn-cs"/>
                        </a:rPr>
                        <a:t>7</a:t>
                      </a:r>
                      <a:r>
                        <a:rPr kumimoji="1" lang="ja-JP" altLang="en-US" sz="1600" kern="1200" dirty="0">
                          <a:solidFill>
                            <a:schemeClr val="dk1"/>
                          </a:solidFill>
                          <a:effectLst/>
                          <a:latin typeface="+mn-lt"/>
                          <a:ea typeface="+mn-ea"/>
                          <a:cs typeface="+mn-cs"/>
                        </a:rPr>
                        <a:t>名の講師による</a:t>
                      </a:r>
                      <a:r>
                        <a:rPr kumimoji="1" lang="en-US" altLang="ja-JP" sz="1600" kern="1200" dirty="0">
                          <a:solidFill>
                            <a:schemeClr val="dk1"/>
                          </a:solidFill>
                          <a:effectLst/>
                          <a:latin typeface="+mn-lt"/>
                          <a:ea typeface="+mn-ea"/>
                          <a:cs typeface="+mn-cs"/>
                        </a:rPr>
                        <a:t>90</a:t>
                      </a:r>
                      <a:r>
                        <a:rPr kumimoji="1" lang="ja-JP" altLang="en-US" sz="1600" kern="1200" dirty="0">
                          <a:solidFill>
                            <a:schemeClr val="dk1"/>
                          </a:solidFill>
                          <a:effectLst/>
                          <a:latin typeface="+mn-lt"/>
                          <a:ea typeface="+mn-ea"/>
                          <a:cs typeface="+mn-cs"/>
                        </a:rPr>
                        <a:t>分</a:t>
                      </a:r>
                      <a:r>
                        <a:rPr kumimoji="1" lang="en-US" altLang="ja-JP" sz="1600" kern="1200" dirty="0">
                          <a:solidFill>
                            <a:schemeClr val="dk1"/>
                          </a:solidFill>
                          <a:effectLst/>
                          <a:latin typeface="+mn-lt"/>
                          <a:ea typeface="+mn-ea"/>
                          <a:cs typeface="+mn-cs"/>
                        </a:rPr>
                        <a:t>/</a:t>
                      </a:r>
                      <a:r>
                        <a:rPr kumimoji="1" lang="ja-JP" altLang="en-US" sz="1600" kern="1200" dirty="0">
                          <a:solidFill>
                            <a:schemeClr val="dk1"/>
                          </a:solidFill>
                          <a:effectLst/>
                          <a:latin typeface="+mn-lt"/>
                          <a:ea typeface="+mn-ea"/>
                          <a:cs typeface="+mn-cs"/>
                        </a:rPr>
                        <a:t>講義「法実践と社会」（選択１単位）</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全講義ｵﾝﾗｲﾝで実施：</a:t>
                      </a:r>
                      <a:r>
                        <a:rPr kumimoji="1" lang="en-US" altLang="ja-JP" sz="1600" kern="1200" dirty="0">
                          <a:solidFill>
                            <a:schemeClr val="dk1"/>
                          </a:solidFill>
                          <a:effectLst/>
                          <a:latin typeface="+mn-lt"/>
                          <a:ea typeface="+mn-ea"/>
                          <a:cs typeface="+mn-cs"/>
                        </a:rPr>
                        <a:t>12</a:t>
                      </a:r>
                      <a:r>
                        <a:rPr kumimoji="1" lang="ja-JP" altLang="en-US" sz="1600" kern="1200" dirty="0">
                          <a:solidFill>
                            <a:schemeClr val="dk1"/>
                          </a:solidFill>
                          <a:effectLst/>
                          <a:latin typeface="+mn-lt"/>
                          <a:ea typeface="+mn-ea"/>
                          <a:cs typeface="+mn-cs"/>
                        </a:rPr>
                        <a:t>名の受講者</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同窓会事務局主体に</a:t>
                      </a:r>
                      <a:r>
                        <a:rPr kumimoji="1" lang="en-US" altLang="ja-JP" sz="1600" kern="1200" dirty="0">
                          <a:solidFill>
                            <a:schemeClr val="dk1"/>
                          </a:solidFill>
                          <a:effectLst/>
                          <a:latin typeface="+mn-lt"/>
                          <a:ea typeface="+mn-ea"/>
                          <a:cs typeface="+mn-cs"/>
                        </a:rPr>
                        <a:t>2</a:t>
                      </a:r>
                      <a:r>
                        <a:rPr kumimoji="1" lang="ja-JP" altLang="en-US" sz="1600" kern="1200" dirty="0">
                          <a:solidFill>
                            <a:schemeClr val="dk1"/>
                          </a:solidFill>
                          <a:effectLst/>
                          <a:latin typeface="+mn-lt"/>
                          <a:ea typeface="+mn-ea"/>
                          <a:cs typeface="+mn-cs"/>
                        </a:rPr>
                        <a:t>年間（期限付）継続中</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結果を今年の年末で総括して次年度以降の同窓会運営を含めて議論していく予定</a:t>
                      </a:r>
                      <a:endParaRPr kumimoji="1" lang="en-US" altLang="ja-JP" sz="1600" kern="1200" dirty="0">
                        <a:solidFill>
                          <a:schemeClr val="dk1"/>
                        </a:solidFill>
                        <a:effectLst/>
                        <a:latin typeface="+mn-lt"/>
                        <a:ea typeface="+mn-ea"/>
                        <a:cs typeface="+mn-cs"/>
                      </a:endParaRPr>
                    </a:p>
                  </a:txBody>
                  <a:tcPr/>
                </a:tc>
                <a:extLst>
                  <a:ext uri="{0D108BD9-81ED-4DB2-BD59-A6C34878D82A}">
                    <a16:rowId xmlns:a16="http://schemas.microsoft.com/office/drawing/2014/main" val="1835030317"/>
                  </a:ext>
                </a:extLst>
              </a:tr>
            </a:tbl>
          </a:graphicData>
        </a:graphic>
      </p:graphicFrame>
    </p:spTree>
    <p:extLst>
      <p:ext uri="{BB962C8B-B14F-4D97-AF65-F5344CB8AC3E}">
        <p14:creationId xmlns:p14="http://schemas.microsoft.com/office/powerpoint/2010/main" val="226959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E7372444-F182-49CB-BA8E-E162430CF8EA}"/>
              </a:ext>
            </a:extLst>
          </p:cNvPr>
          <p:cNvSpPr>
            <a:spLocks noGrp="1"/>
          </p:cNvSpPr>
          <p:nvPr>
            <p:ph type="subTitle" idx="1"/>
          </p:nvPr>
        </p:nvSpPr>
        <p:spPr>
          <a:xfrm>
            <a:off x="1732547" y="1636295"/>
            <a:ext cx="9364006" cy="4221364"/>
          </a:xfrm>
        </p:spPr>
        <p:txBody>
          <a:bodyPr/>
          <a:lstStyle/>
          <a:p>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53141DB2-55D6-4061-9B4A-48BF4553DA68}"/>
              </a:ext>
            </a:extLst>
          </p:cNvPr>
          <p:cNvSpPr>
            <a:spLocks noGrp="1"/>
          </p:cNvSpPr>
          <p:nvPr>
            <p:ph type="title"/>
          </p:nvPr>
        </p:nvSpPr>
        <p:spPr>
          <a:xfrm>
            <a:off x="521299" y="-48894"/>
            <a:ext cx="9603275" cy="1049235"/>
          </a:xfrm>
        </p:spPr>
        <p:txBody>
          <a:bodyPr>
            <a:normAutofit/>
          </a:bodyPr>
          <a:lstStyle/>
          <a:p>
            <a:r>
              <a:rPr lang="ja-JP" altLang="en-US" sz="2800" dirty="0"/>
              <a:t>第１号議案②．令和４年度　活動計画（案）</a:t>
            </a:r>
            <a:endParaRPr kumimoji="1" lang="ja-JP" altLang="en-US" sz="2800" dirty="0"/>
          </a:p>
        </p:txBody>
      </p:sp>
      <p:graphicFrame>
        <p:nvGraphicFramePr>
          <p:cNvPr id="7" name="表 7">
            <a:extLst>
              <a:ext uri="{FF2B5EF4-FFF2-40B4-BE49-F238E27FC236}">
                <a16:creationId xmlns:a16="http://schemas.microsoft.com/office/drawing/2014/main" id="{5FABD96C-2526-4FC6-89BE-4E44F0AB74E0}"/>
              </a:ext>
            </a:extLst>
          </p:cNvPr>
          <p:cNvGraphicFramePr>
            <a:graphicFrameLocks noGrp="1"/>
          </p:cNvGraphicFramePr>
          <p:nvPr>
            <p:extLst>
              <p:ext uri="{D42A27DB-BD31-4B8C-83A1-F6EECF244321}">
                <p14:modId xmlns:p14="http://schemas.microsoft.com/office/powerpoint/2010/main" val="4155835338"/>
              </p:ext>
            </p:extLst>
          </p:nvPr>
        </p:nvGraphicFramePr>
        <p:xfrm>
          <a:off x="521299" y="824897"/>
          <a:ext cx="11547231" cy="5600319"/>
        </p:xfrm>
        <a:graphic>
          <a:graphicData uri="http://schemas.openxmlformats.org/drawingml/2006/table">
            <a:tbl>
              <a:tblPr firstRow="1" bandRow="1">
                <a:tableStyleId>{5C22544A-7EE6-4342-B048-85BDC9FD1C3A}</a:tableStyleId>
              </a:tblPr>
              <a:tblGrid>
                <a:gridCol w="1289403">
                  <a:extLst>
                    <a:ext uri="{9D8B030D-6E8A-4147-A177-3AD203B41FA5}">
                      <a16:colId xmlns:a16="http://schemas.microsoft.com/office/drawing/2014/main" val="614005088"/>
                    </a:ext>
                  </a:extLst>
                </a:gridCol>
                <a:gridCol w="4332190">
                  <a:extLst>
                    <a:ext uri="{9D8B030D-6E8A-4147-A177-3AD203B41FA5}">
                      <a16:colId xmlns:a16="http://schemas.microsoft.com/office/drawing/2014/main" val="3300666931"/>
                    </a:ext>
                  </a:extLst>
                </a:gridCol>
                <a:gridCol w="5925638">
                  <a:extLst>
                    <a:ext uri="{9D8B030D-6E8A-4147-A177-3AD203B41FA5}">
                      <a16:colId xmlns:a16="http://schemas.microsoft.com/office/drawing/2014/main" val="667094317"/>
                    </a:ext>
                  </a:extLst>
                </a:gridCol>
              </a:tblGrid>
              <a:tr h="288431">
                <a:tc>
                  <a:txBody>
                    <a:bodyPr/>
                    <a:lstStyle/>
                    <a:p>
                      <a:pPr algn="ctr"/>
                      <a:r>
                        <a:rPr kumimoji="1" lang="ja-JP" altLang="en-US" sz="1400" dirty="0">
                          <a:latin typeface="+mn-lt"/>
                          <a:ea typeface="+mj-ea"/>
                        </a:rPr>
                        <a:t>日時</a:t>
                      </a:r>
                    </a:p>
                  </a:txBody>
                  <a:tcPr/>
                </a:tc>
                <a:tc>
                  <a:txBody>
                    <a:bodyPr/>
                    <a:lstStyle/>
                    <a:p>
                      <a:pPr algn="ctr"/>
                      <a:r>
                        <a:rPr kumimoji="1" lang="ja-JP" altLang="en-US" sz="1400" dirty="0">
                          <a:latin typeface="+mn-lt"/>
                          <a:ea typeface="+mj-ea"/>
                        </a:rPr>
                        <a:t>活動内容</a:t>
                      </a:r>
                    </a:p>
                  </a:txBody>
                  <a:tcPr/>
                </a:tc>
                <a:tc>
                  <a:txBody>
                    <a:bodyPr/>
                    <a:lstStyle/>
                    <a:p>
                      <a:pPr algn="ctr"/>
                      <a:r>
                        <a:rPr kumimoji="1" lang="ja-JP" altLang="en-US" sz="1400" dirty="0">
                          <a:latin typeface="+mn-lt"/>
                          <a:ea typeface="+mj-ea"/>
                        </a:rPr>
                        <a:t>詳細</a:t>
                      </a:r>
                    </a:p>
                  </a:txBody>
                  <a:tcPr/>
                </a:tc>
                <a:extLst>
                  <a:ext uri="{0D108BD9-81ED-4DB2-BD59-A6C34878D82A}">
                    <a16:rowId xmlns:a16="http://schemas.microsoft.com/office/drawing/2014/main" val="4159181020"/>
                  </a:ext>
                </a:extLst>
              </a:tr>
              <a:tr h="1003692">
                <a:tc>
                  <a:txBody>
                    <a:bodyPr/>
                    <a:lstStyle/>
                    <a:p>
                      <a:r>
                        <a:rPr kumimoji="1" lang="en-US" altLang="ja-JP" sz="1600" b="1" dirty="0">
                          <a:latin typeface="+mn-lt"/>
                          <a:ea typeface="+mj-ea"/>
                        </a:rPr>
                        <a:t>22.11.16</a:t>
                      </a:r>
                    </a:p>
                    <a:p>
                      <a:pPr marL="342900" indent="-342900">
                        <a:buAutoNum type="arabicPeriod" startAt="23"/>
                      </a:pPr>
                      <a:r>
                        <a:rPr kumimoji="1" lang="en-US" altLang="ja-JP" sz="1600" b="1" dirty="0">
                          <a:latin typeface="+mn-lt"/>
                          <a:ea typeface="+mj-ea"/>
                        </a:rPr>
                        <a:t>1.28</a:t>
                      </a:r>
                    </a:p>
                    <a:p>
                      <a:pPr marL="0" indent="0">
                        <a:buNone/>
                      </a:pPr>
                      <a:r>
                        <a:rPr kumimoji="1" lang="en-US" altLang="ja-JP" sz="1600" b="1" dirty="0">
                          <a:latin typeface="+mn-lt"/>
                          <a:ea typeface="+mj-ea"/>
                        </a:rPr>
                        <a:t>       4.22</a:t>
                      </a:r>
                    </a:p>
                    <a:p>
                      <a:pPr marL="0" indent="0">
                        <a:buNone/>
                      </a:pPr>
                      <a:r>
                        <a:rPr kumimoji="1" lang="en-US" altLang="ja-JP" sz="1600" b="1" dirty="0">
                          <a:latin typeface="+mn-lt"/>
                          <a:ea typeface="+mj-ea"/>
                        </a:rPr>
                        <a:t>       9.22</a:t>
                      </a:r>
                    </a:p>
                    <a:p>
                      <a:pPr marL="0" indent="0">
                        <a:buNone/>
                      </a:pPr>
                      <a:r>
                        <a:rPr kumimoji="1" lang="ja-JP" altLang="en-US" sz="1600" b="1" dirty="0">
                          <a:latin typeface="+mn-lt"/>
                          <a:ea typeface="+mj-ea"/>
                        </a:rPr>
                        <a:t>     </a:t>
                      </a:r>
                      <a:r>
                        <a:rPr kumimoji="1" lang="en-US" altLang="ja-JP" sz="1600" b="1" dirty="0">
                          <a:solidFill>
                            <a:srgbClr val="FF0000"/>
                          </a:solidFill>
                          <a:latin typeface="+mn-lt"/>
                          <a:ea typeface="+mj-ea"/>
                        </a:rPr>
                        <a:t>11.15</a:t>
                      </a:r>
                      <a:r>
                        <a:rPr kumimoji="1" lang="ja-JP" altLang="en-US" sz="1600" b="1" dirty="0">
                          <a:solidFill>
                            <a:srgbClr val="FF0000"/>
                          </a:solidFill>
                          <a:latin typeface="+mn-lt"/>
                          <a:ea typeface="+mj-ea"/>
                        </a:rPr>
                        <a:t>　</a:t>
                      </a:r>
                      <a:r>
                        <a:rPr kumimoji="1" lang="ja-JP" altLang="en-US" sz="1600" b="1" dirty="0">
                          <a:latin typeface="+mn-lt"/>
                          <a:ea typeface="+mj-ea"/>
                        </a:rPr>
                        <a:t> </a:t>
                      </a:r>
                      <a:r>
                        <a:rPr kumimoji="1" lang="ja-JP" altLang="en-US" sz="1600" dirty="0">
                          <a:latin typeface="+mn-lt"/>
                          <a:ea typeface="+mj-ea"/>
                        </a:rPr>
                        <a:t>   　</a:t>
                      </a:r>
                      <a:endParaRPr kumimoji="1" lang="en-US" altLang="ja-JP" sz="1600" dirty="0">
                        <a:latin typeface="+mn-lt"/>
                        <a:ea typeface="+mj-ea"/>
                      </a:endParaRPr>
                    </a:p>
                    <a:p>
                      <a:pPr marL="0" indent="0">
                        <a:buNone/>
                      </a:pPr>
                      <a:endParaRPr kumimoji="1" lang="ja-JP" altLang="en-US" sz="1600" dirty="0">
                        <a:latin typeface="+mn-lt"/>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chemeClr val="dk1"/>
                          </a:solidFill>
                          <a:effectLst/>
                          <a:latin typeface="+mn-lt"/>
                          <a:ea typeface="+mj-ea"/>
                          <a:cs typeface="+mn-cs"/>
                        </a:rPr>
                        <a:t>第</a:t>
                      </a:r>
                      <a:r>
                        <a:rPr kumimoji="1" lang="en-US" altLang="ja-JP" sz="1600" b="1" u="none" strike="noStrike" kern="1200" dirty="0">
                          <a:solidFill>
                            <a:schemeClr val="dk1"/>
                          </a:solidFill>
                          <a:effectLst/>
                          <a:latin typeface="+mn-lt"/>
                          <a:ea typeface="+mj-ea"/>
                          <a:cs typeface="+mn-cs"/>
                        </a:rPr>
                        <a:t>41</a:t>
                      </a:r>
                      <a:r>
                        <a:rPr kumimoji="1" lang="ja-JP" altLang="en-US" sz="1600" b="1" u="none" strike="noStrike" kern="1200" dirty="0">
                          <a:solidFill>
                            <a:schemeClr val="dk1"/>
                          </a:solidFill>
                          <a:effectLst/>
                          <a:latin typeface="+mn-lt"/>
                          <a:ea typeface="+mj-ea"/>
                          <a:cs typeface="+mn-cs"/>
                        </a:rPr>
                        <a:t>回九大法学部東京同窓会</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chemeClr val="dk1"/>
                          </a:solidFill>
                          <a:effectLst/>
                          <a:latin typeface="+mn-lt"/>
                          <a:ea typeface="+mj-ea"/>
                          <a:cs typeface="+mn-cs"/>
                        </a:rPr>
                        <a:t>九大東京同窓会拡大理事会</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chemeClr val="dk1"/>
                          </a:solidFill>
                          <a:effectLst/>
                          <a:latin typeface="+mn-lt"/>
                          <a:ea typeface="+mj-ea"/>
                          <a:cs typeface="+mn-cs"/>
                        </a:rPr>
                        <a:t>新入会員歓迎会</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chemeClr val="dk1"/>
                          </a:solidFill>
                          <a:effectLst/>
                          <a:latin typeface="+mn-lt"/>
                          <a:ea typeface="+mj-ea"/>
                          <a:cs typeface="+mn-cs"/>
                        </a:rPr>
                        <a:t>理事会</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dirty="0">
                          <a:solidFill>
                            <a:srgbClr val="FF0000"/>
                          </a:solidFill>
                          <a:effectLst/>
                          <a:latin typeface="+mn-lt"/>
                          <a:ea typeface="+mj-ea"/>
                          <a:cs typeface="+mn-cs"/>
                        </a:rPr>
                        <a:t>第</a:t>
                      </a:r>
                      <a:r>
                        <a:rPr kumimoji="1" lang="en-US" altLang="ja-JP" sz="1600" b="1" u="none" strike="noStrike" kern="1200" dirty="0">
                          <a:solidFill>
                            <a:srgbClr val="FF0000"/>
                          </a:solidFill>
                          <a:effectLst/>
                          <a:latin typeface="+mn-lt"/>
                          <a:ea typeface="+mj-ea"/>
                          <a:cs typeface="+mn-cs"/>
                        </a:rPr>
                        <a:t>42</a:t>
                      </a:r>
                      <a:r>
                        <a:rPr kumimoji="1" lang="ja-JP" altLang="en-US" sz="1600" b="1" u="none" strike="noStrike" kern="1200" dirty="0">
                          <a:solidFill>
                            <a:srgbClr val="FF0000"/>
                          </a:solidFill>
                          <a:effectLst/>
                          <a:latin typeface="+mn-lt"/>
                          <a:ea typeface="+mj-ea"/>
                          <a:cs typeface="+mn-cs"/>
                        </a:rPr>
                        <a:t>回九大法学部東京同窓会</a:t>
                      </a:r>
                      <a:endParaRPr kumimoji="1" lang="ja-JP" altLang="ja-JP" sz="1600" b="1" u="none" strike="noStrike" kern="1200" dirty="0">
                        <a:solidFill>
                          <a:srgbClr val="FF0000"/>
                        </a:solidFill>
                        <a:effectLst/>
                        <a:latin typeface="+mn-lt"/>
                        <a:ea typeface="+mj-ea"/>
                        <a:cs typeface="+mn-cs"/>
                      </a:endParaRPr>
                    </a:p>
                  </a:txBody>
                  <a:tcPr/>
                </a:tc>
                <a:tc>
                  <a:txBody>
                    <a:bodyPr/>
                    <a:lstStyle/>
                    <a:p>
                      <a:r>
                        <a:rPr kumimoji="1" lang="ja-JP" altLang="en-US" sz="1600" kern="1200" dirty="0">
                          <a:solidFill>
                            <a:schemeClr val="dk1"/>
                          </a:solidFill>
                          <a:effectLst/>
                          <a:latin typeface="+mn-lt"/>
                          <a:ea typeface="+mn-ea"/>
                          <a:cs typeface="+mn-cs"/>
                        </a:rPr>
                        <a:t>学士会館</a:t>
                      </a:r>
                      <a:r>
                        <a:rPr kumimoji="1" lang="en-US" altLang="ja-JP" sz="1600" kern="1200" dirty="0">
                          <a:solidFill>
                            <a:schemeClr val="dk1"/>
                          </a:solidFill>
                          <a:effectLst/>
                          <a:latin typeface="+mn-lt"/>
                          <a:ea typeface="+mn-ea"/>
                          <a:cs typeface="+mn-cs"/>
                        </a:rPr>
                        <a:t>320</a:t>
                      </a:r>
                      <a:r>
                        <a:rPr kumimoji="1" lang="ja-JP" altLang="en-US" sz="1600" kern="1200" dirty="0">
                          <a:solidFill>
                            <a:schemeClr val="dk1"/>
                          </a:solidFill>
                          <a:effectLst/>
                          <a:latin typeface="+mn-lt"/>
                          <a:ea typeface="+mn-ea"/>
                          <a:cs typeface="+mn-cs"/>
                        </a:rPr>
                        <a:t>号室でリアル形式でフル開催（総会～懇親会迄）</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一昨年来法学部東京同窓会理事会新年会を兼ねる</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今年同様多くの新入会員の参加を期待（会場：未定）</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今回の新体制下初の理事会（学士会館</a:t>
                      </a:r>
                      <a:r>
                        <a:rPr kumimoji="1" lang="en-US" altLang="ja-JP" sz="1600" kern="1200" dirty="0">
                          <a:solidFill>
                            <a:schemeClr val="dk1"/>
                          </a:solidFill>
                          <a:effectLst/>
                          <a:latin typeface="+mn-lt"/>
                          <a:ea typeface="+mn-ea"/>
                          <a:cs typeface="+mn-cs"/>
                        </a:rPr>
                        <a:t>302</a:t>
                      </a:r>
                      <a:r>
                        <a:rPr kumimoji="1" lang="ja-JP" altLang="en-US" sz="1600" kern="1200" dirty="0">
                          <a:solidFill>
                            <a:schemeClr val="dk1"/>
                          </a:solidFill>
                          <a:effectLst/>
                          <a:latin typeface="+mn-lt"/>
                          <a:ea typeface="+mn-ea"/>
                          <a:cs typeface="+mn-cs"/>
                        </a:rPr>
                        <a:t>号室）</a:t>
                      </a:r>
                      <a:endParaRPr kumimoji="1" lang="en-US" altLang="ja-JP" sz="16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参考：来年も同じタイミングで</a:t>
                      </a:r>
                      <a:r>
                        <a:rPr kumimoji="1" lang="ja-JP" altLang="en-US" sz="1600" b="1" kern="1200" dirty="0">
                          <a:solidFill>
                            <a:srgbClr val="FF0000"/>
                          </a:solidFill>
                          <a:effectLst/>
                          <a:latin typeface="+mn-lt"/>
                          <a:ea typeface="+mn-ea"/>
                          <a:cs typeface="+mn-cs"/>
                        </a:rPr>
                        <a:t>当学士会館</a:t>
                      </a:r>
                      <a:r>
                        <a:rPr kumimoji="1" lang="en-US" altLang="ja-JP" sz="1600" b="1" kern="1200" dirty="0">
                          <a:solidFill>
                            <a:srgbClr val="FF0000"/>
                          </a:solidFill>
                          <a:effectLst/>
                          <a:latin typeface="+mn-lt"/>
                          <a:ea typeface="+mn-ea"/>
                          <a:cs typeface="+mn-cs"/>
                        </a:rPr>
                        <a:t>320</a:t>
                      </a:r>
                      <a:r>
                        <a:rPr kumimoji="1" lang="ja-JP" altLang="en-US" sz="1600" b="1" kern="1200" dirty="0">
                          <a:solidFill>
                            <a:srgbClr val="FF0000"/>
                          </a:solidFill>
                          <a:effectLst/>
                          <a:latin typeface="+mn-lt"/>
                          <a:ea typeface="+mn-ea"/>
                          <a:cs typeface="+mn-cs"/>
                        </a:rPr>
                        <a:t>号室</a:t>
                      </a:r>
                      <a:r>
                        <a:rPr kumimoji="1" lang="ja-JP" altLang="en-US" sz="1600" kern="1200" dirty="0">
                          <a:solidFill>
                            <a:schemeClr val="dk1"/>
                          </a:solidFill>
                          <a:effectLst/>
                          <a:latin typeface="+mn-lt"/>
                          <a:ea typeface="+mn-ea"/>
                          <a:cs typeface="+mn-cs"/>
                        </a:rPr>
                        <a:t>で開催予定</a:t>
                      </a:r>
                      <a:endParaRPr kumimoji="1" lang="en-US" altLang="ja-JP" sz="1600" kern="1200" dirty="0">
                        <a:solidFill>
                          <a:schemeClr val="dk1"/>
                        </a:solidFill>
                        <a:effectLst/>
                        <a:latin typeface="+mn-lt"/>
                        <a:ea typeface="+mn-ea"/>
                        <a:cs typeface="+mn-cs"/>
                      </a:endParaRPr>
                    </a:p>
                  </a:txBody>
                  <a:tcPr/>
                </a:tc>
                <a:extLst>
                  <a:ext uri="{0D108BD9-81ED-4DB2-BD59-A6C34878D82A}">
                    <a16:rowId xmlns:a16="http://schemas.microsoft.com/office/drawing/2014/main" val="3052172760"/>
                  </a:ext>
                </a:extLst>
              </a:tr>
              <a:tr h="1463236">
                <a:tc>
                  <a:txBody>
                    <a:bodyPr/>
                    <a:lstStyle/>
                    <a:p>
                      <a:pPr marL="342900" indent="-342900">
                        <a:buAutoNum type="arabicPeriod" startAt="23"/>
                      </a:pPr>
                      <a:r>
                        <a:rPr kumimoji="1" lang="en-US" altLang="ja-JP" sz="1600" dirty="0">
                          <a:latin typeface="+mn-lt"/>
                          <a:ea typeface="+mj-ea"/>
                        </a:rPr>
                        <a:t>3. </a:t>
                      </a:r>
                      <a:r>
                        <a:rPr kumimoji="1" lang="ja-JP" altLang="en-US" sz="1600" dirty="0">
                          <a:latin typeface="+mn-lt"/>
                          <a:ea typeface="+mj-ea"/>
                        </a:rPr>
                        <a:t>未定</a:t>
                      </a:r>
                      <a:endParaRPr kumimoji="1" lang="en-US" altLang="ja-JP" sz="1600" dirty="0">
                        <a:latin typeface="+mn-lt"/>
                        <a:ea typeface="+mj-ea"/>
                      </a:endParaRPr>
                    </a:p>
                    <a:p>
                      <a:pPr marL="0" indent="0">
                        <a:buNone/>
                      </a:pPr>
                      <a:r>
                        <a:rPr kumimoji="1" lang="ja-JP" altLang="en-US" sz="1600" dirty="0">
                          <a:latin typeface="+mn-lt"/>
                          <a:ea typeface="+mj-ea"/>
                        </a:rPr>
                        <a:t>　   </a:t>
                      </a:r>
                      <a:r>
                        <a:rPr kumimoji="1" lang="en-US" altLang="ja-JP" sz="1600" dirty="0">
                          <a:latin typeface="+mn-lt"/>
                          <a:ea typeface="+mj-ea"/>
                        </a:rPr>
                        <a:t>8.26</a:t>
                      </a:r>
                      <a:r>
                        <a:rPr kumimoji="1" lang="ja-JP" altLang="en-US" sz="1600" dirty="0">
                          <a:latin typeface="+mn-lt"/>
                          <a:ea typeface="+mj-ea"/>
                        </a:rPr>
                        <a:t>　</a:t>
                      </a:r>
                      <a:endParaRPr kumimoji="1" lang="en-US" altLang="ja-JP" sz="1600" dirty="0">
                        <a:latin typeface="+mn-lt"/>
                        <a:ea typeface="+mj-ea"/>
                      </a:endParaRPr>
                    </a:p>
                    <a:p>
                      <a:pPr marL="0" indent="0">
                        <a:buNone/>
                      </a:pPr>
                      <a:r>
                        <a:rPr kumimoji="1" lang="ja-JP" altLang="en-US" sz="1600" dirty="0">
                          <a:latin typeface="+mn-lt"/>
                          <a:ea typeface="+mj-ea"/>
                        </a:rPr>
                        <a:t>　  </a:t>
                      </a:r>
                      <a:r>
                        <a:rPr kumimoji="1" lang="en-US" altLang="ja-JP" sz="1600" dirty="0">
                          <a:latin typeface="+mn-lt"/>
                          <a:ea typeface="+mj-ea"/>
                        </a:rPr>
                        <a:t>5.</a:t>
                      </a:r>
                      <a:r>
                        <a:rPr kumimoji="1" lang="ja-JP" altLang="en-US" sz="1600" dirty="0">
                          <a:latin typeface="+mn-lt"/>
                          <a:ea typeface="+mj-ea"/>
                        </a:rPr>
                        <a:t>未定</a:t>
                      </a:r>
                      <a:endParaRPr kumimoji="1" lang="en-US" altLang="ja-JP" sz="1600" dirty="0">
                        <a:latin typeface="+mn-lt"/>
                        <a:ea typeface="+mj-ea"/>
                      </a:endParaRPr>
                    </a:p>
                    <a:p>
                      <a:pPr marL="0" indent="0">
                        <a:buNone/>
                      </a:pPr>
                      <a:endParaRPr kumimoji="1" lang="en-US" altLang="ja-JP" sz="1600" dirty="0">
                        <a:latin typeface="+mn-lt"/>
                        <a:ea typeface="+mj-ea"/>
                      </a:endParaRPr>
                    </a:p>
                    <a:p>
                      <a:pPr marL="0" indent="0">
                        <a:buNone/>
                      </a:pPr>
                      <a:r>
                        <a:rPr kumimoji="1" lang="ja-JP" altLang="en-US" sz="1600" dirty="0">
                          <a:latin typeface="+mn-lt"/>
                          <a:ea typeface="+mj-ea"/>
                        </a:rPr>
                        <a:t>       </a:t>
                      </a:r>
                      <a:r>
                        <a:rPr kumimoji="1" lang="en-US" altLang="ja-JP" sz="1600" dirty="0">
                          <a:latin typeface="+mn-lt"/>
                          <a:ea typeface="+mj-ea"/>
                        </a:rPr>
                        <a:t>7.7</a:t>
                      </a:r>
                      <a:r>
                        <a:rPr kumimoji="1" lang="ja-JP" altLang="en-US" sz="1600" dirty="0">
                          <a:latin typeface="+mn-lt"/>
                          <a:ea typeface="+mj-ea"/>
                        </a:rPr>
                        <a:t>　</a:t>
                      </a:r>
                      <a:endParaRPr kumimoji="1" lang="en-US" altLang="ja-JP" sz="1600" dirty="0">
                        <a:latin typeface="+mn-lt"/>
                        <a:ea typeface="+mj-ea"/>
                      </a:endParaRPr>
                    </a:p>
                    <a:p>
                      <a:pPr marL="0" indent="0">
                        <a:buNone/>
                      </a:pPr>
                      <a:r>
                        <a:rPr kumimoji="1" lang="ja-JP" altLang="en-US" sz="1600" dirty="0">
                          <a:latin typeface="+mn-lt"/>
                          <a:ea typeface="+mj-ea"/>
                        </a:rPr>
                        <a:t>     </a:t>
                      </a:r>
                      <a:r>
                        <a:rPr kumimoji="1" lang="en-US" altLang="ja-JP" sz="1600" dirty="0">
                          <a:latin typeface="+mn-lt"/>
                          <a:ea typeface="+mj-ea"/>
                        </a:rPr>
                        <a:t>10.</a:t>
                      </a:r>
                      <a:r>
                        <a:rPr kumimoji="1" lang="ja-JP" altLang="en-US" sz="1600" dirty="0">
                          <a:latin typeface="+mn-lt"/>
                          <a:ea typeface="+mj-ea"/>
                        </a:rPr>
                        <a:t>未定　　　　</a:t>
                      </a:r>
                      <a:endParaRPr kumimoji="1" lang="en-US" altLang="ja-JP" sz="1600" dirty="0">
                        <a:latin typeface="+mn-lt"/>
                        <a:ea typeface="+mj-ea"/>
                      </a:endParaRPr>
                    </a:p>
                    <a:p>
                      <a:pPr marL="0" indent="0">
                        <a:buNone/>
                      </a:pPr>
                      <a:r>
                        <a:rPr kumimoji="1" lang="ja-JP" altLang="en-US" sz="1600" dirty="0">
                          <a:latin typeface="+mn-lt"/>
                          <a:ea typeface="+mj-ea"/>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九大法学部学位記授与式</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九大法学部東京同窓会ｻﾏｰﾌｪｽﾀ</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九大法学部関西支部総会、</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　　農学部東京支部総会</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九大経済学部東京支部総会</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九大法学部同窓会総会</a:t>
                      </a:r>
                      <a:endParaRPr kumimoji="1" lang="ja-JP" altLang="ja-JP" sz="1600" b="0" u="none" strike="noStrike" kern="1200" dirty="0">
                        <a:solidFill>
                          <a:schemeClr val="dk1"/>
                        </a:solidFill>
                        <a:effectLst/>
                        <a:latin typeface="+mn-lt"/>
                        <a:ea typeface="+mj-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恒例の行事として事務局から次長が出席して東京同窓会を</a:t>
                      </a:r>
                      <a:r>
                        <a:rPr kumimoji="1" lang="en-US" altLang="ja-JP" sz="1600" kern="1200" dirty="0">
                          <a:solidFill>
                            <a:schemeClr val="dk1"/>
                          </a:solidFill>
                          <a:effectLst/>
                          <a:latin typeface="+mn-lt"/>
                          <a:ea typeface="+mn-ea"/>
                          <a:cs typeface="+mn-cs"/>
                        </a:rPr>
                        <a:t>PR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法学部より多くの会員が出席することに期待！（銀座東武</a:t>
                      </a:r>
                      <a:r>
                        <a:rPr kumimoji="1" lang="en-US" altLang="ja-JP" sz="1600" kern="1200" dirty="0">
                          <a:solidFill>
                            <a:schemeClr val="dk1"/>
                          </a:solidFill>
                          <a:effectLst/>
                          <a:latin typeface="+mn-lt"/>
                          <a:ea typeface="+mn-ea"/>
                          <a:cs typeface="+mn-cs"/>
                        </a:rPr>
                        <a:t>H</a:t>
                      </a:r>
                      <a:r>
                        <a:rPr kumimoji="1" lang="ja-JP" altLang="en-US" sz="1600" kern="1200" dirty="0">
                          <a:solidFill>
                            <a:schemeClr val="dk1"/>
                          </a:solidFill>
                          <a:effectLst/>
                          <a:latin typeface="+mn-lt"/>
                          <a:ea typeface="+mn-ea"/>
                          <a:cs typeface="+mn-cs"/>
                        </a:rPr>
                        <a:t>）</a:t>
                      </a:r>
                      <a:endParaRPr kumimoji="1" lang="en-US" altLang="ja-JP"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事務局長出席予定</a:t>
                      </a:r>
                      <a:endParaRPr kumimoji="1" lang="en-US" altLang="ja-JP"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同上</a:t>
                      </a:r>
                      <a:endParaRPr kumimoji="1" lang="en-US" altLang="ja-JP"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事務局長、次長出席予定</a:t>
                      </a:r>
                      <a:endParaRPr kumimoji="1" lang="en-US" altLang="ja-JP"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dk1"/>
                          </a:solidFill>
                          <a:effectLst/>
                          <a:latin typeface="+mn-lt"/>
                          <a:ea typeface="+mn-ea"/>
                          <a:cs typeface="+mn-cs"/>
                        </a:rPr>
                        <a:t>事務局長出席予定</a:t>
                      </a:r>
                      <a:endParaRPr kumimoji="1" lang="en-US" altLang="ja-JP" sz="1600" kern="1200" dirty="0">
                        <a:solidFill>
                          <a:schemeClr val="dk1"/>
                        </a:solidFill>
                        <a:effectLst/>
                        <a:latin typeface="+mn-lt"/>
                        <a:ea typeface="+mn-ea"/>
                        <a:cs typeface="+mn-cs"/>
                      </a:endParaRPr>
                    </a:p>
                  </a:txBody>
                  <a:tcPr/>
                </a:tc>
                <a:extLst>
                  <a:ext uri="{0D108BD9-81ED-4DB2-BD59-A6C34878D82A}">
                    <a16:rowId xmlns:a16="http://schemas.microsoft.com/office/drawing/2014/main" val="2227020168"/>
                  </a:ext>
                </a:extLst>
              </a:tr>
              <a:tr h="1942719">
                <a:tc>
                  <a:txBody>
                    <a:bodyPr/>
                    <a:lstStyle/>
                    <a:p>
                      <a:r>
                        <a:rPr kumimoji="1" lang="en-US" altLang="ja-JP" sz="1600" dirty="0">
                          <a:latin typeface="+mn-lt"/>
                          <a:ea typeface="+mj-ea"/>
                        </a:rPr>
                        <a:t>22.11.15-17</a:t>
                      </a:r>
                    </a:p>
                    <a:p>
                      <a:r>
                        <a:rPr kumimoji="1" lang="en-US" altLang="ja-JP" sz="1600" dirty="0">
                          <a:latin typeface="+mn-lt"/>
                          <a:ea typeface="+mj-ea"/>
                        </a:rPr>
                        <a:t>23.1</a:t>
                      </a:r>
                      <a:r>
                        <a:rPr kumimoji="1" lang="ja-JP" altLang="en-US" sz="1600" dirty="0">
                          <a:latin typeface="+mn-lt"/>
                          <a:ea typeface="+mj-ea"/>
                        </a:rPr>
                        <a:t>～</a:t>
                      </a:r>
                      <a:r>
                        <a:rPr kumimoji="1" lang="en-US" altLang="ja-JP" sz="1600" dirty="0">
                          <a:latin typeface="+mn-lt"/>
                          <a:ea typeface="+mj-ea"/>
                        </a:rPr>
                        <a:t>3</a:t>
                      </a:r>
                    </a:p>
                    <a:p>
                      <a:r>
                        <a:rPr kumimoji="1" lang="en-US" altLang="ja-JP" sz="1600" dirty="0">
                          <a:latin typeface="+mn-lt"/>
                          <a:ea typeface="+mj-ea"/>
                        </a:rPr>
                        <a:t>22.10~23.1</a:t>
                      </a:r>
                    </a:p>
                    <a:p>
                      <a:endParaRPr kumimoji="1" lang="en-US" altLang="ja-JP" sz="1600" dirty="0">
                        <a:latin typeface="+mn-lt"/>
                        <a:ea typeface="+mj-ea"/>
                      </a:endParaRPr>
                    </a:p>
                    <a:p>
                      <a:r>
                        <a:rPr kumimoji="1" lang="en-US" altLang="ja-JP" sz="1600" dirty="0">
                          <a:latin typeface="+mn-lt"/>
                          <a:ea typeface="+mj-ea"/>
                        </a:rPr>
                        <a:t>21.1~22.12</a:t>
                      </a:r>
                    </a:p>
                    <a:p>
                      <a:endParaRPr kumimoji="1" lang="ja-JP" altLang="en-US" sz="1600" dirty="0">
                        <a:latin typeface="+mn-lt"/>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九州大学法学部</a:t>
                      </a:r>
                      <a:r>
                        <a:rPr kumimoji="1" lang="ja-JP" altLang="en-US" sz="1600" b="1" u="none" strike="noStrike" kern="1200" dirty="0">
                          <a:solidFill>
                            <a:schemeClr val="dk1"/>
                          </a:solidFill>
                          <a:effectLst/>
                          <a:latin typeface="+mn-lt"/>
                          <a:ea typeface="+mj-ea"/>
                          <a:cs typeface="+mn-cs"/>
                        </a:rPr>
                        <a:t>成原情報法ゼミ東京研修旅行</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同上　</a:t>
                      </a:r>
                      <a:r>
                        <a:rPr kumimoji="1" lang="ja-JP" altLang="en-US" sz="1600" b="1" u="none" strike="noStrike" kern="1200" dirty="0">
                          <a:solidFill>
                            <a:schemeClr val="dk1"/>
                          </a:solidFill>
                          <a:effectLst/>
                          <a:latin typeface="+mn-lt"/>
                          <a:ea typeface="+mj-ea"/>
                          <a:cs typeface="+mn-cs"/>
                        </a:rPr>
                        <a:t>徳本商法ゼミ東京研修旅行</a:t>
                      </a:r>
                      <a:endParaRPr kumimoji="1" lang="en-US" altLang="ja-JP" sz="1600" b="1"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寄附講座開催</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若手（</a:t>
                      </a:r>
                      <a:r>
                        <a:rPr kumimoji="1" lang="en-US" altLang="ja-JP" sz="1600" b="0" u="none" strike="noStrike" kern="1200" dirty="0">
                          <a:solidFill>
                            <a:schemeClr val="dk1"/>
                          </a:solidFill>
                          <a:effectLst/>
                          <a:latin typeface="+mn-lt"/>
                          <a:ea typeface="+mj-ea"/>
                          <a:cs typeface="+mn-cs"/>
                        </a:rPr>
                        <a:t>S50~R3</a:t>
                      </a:r>
                      <a:r>
                        <a:rPr kumimoji="1" lang="ja-JP" altLang="en-US" sz="1600" b="0" u="none" strike="noStrike" kern="1200" dirty="0">
                          <a:solidFill>
                            <a:schemeClr val="dk1"/>
                          </a:solidFill>
                          <a:effectLst/>
                          <a:latin typeface="+mn-lt"/>
                          <a:ea typeface="+mj-ea"/>
                          <a:cs typeface="+mn-cs"/>
                        </a:rPr>
                        <a:t>卒）会員の連絡網構築</a:t>
                      </a:r>
                      <a:r>
                        <a:rPr kumimoji="1" lang="en-US" altLang="ja-JP" sz="1600" b="0" u="none" strike="noStrike" kern="1200" dirty="0">
                          <a:solidFill>
                            <a:schemeClr val="dk1"/>
                          </a:solidFill>
                          <a:effectLst/>
                          <a:latin typeface="+mn-lt"/>
                          <a:ea typeface="+mj-ea"/>
                          <a:cs typeface="+mn-cs"/>
                        </a:rPr>
                        <a:t>PT</a:t>
                      </a:r>
                      <a:r>
                        <a:rPr kumimoji="1" lang="ja-JP" altLang="en-US" sz="1600" b="0" u="none" strike="noStrike" kern="1200" dirty="0">
                          <a:solidFill>
                            <a:schemeClr val="dk1"/>
                          </a:solidFill>
                          <a:effectLst/>
                          <a:latin typeface="+mn-lt"/>
                          <a:ea typeface="+mj-ea"/>
                          <a:cs typeface="+mn-cs"/>
                        </a:rPr>
                        <a:t>活動の</a:t>
                      </a:r>
                      <a:endParaRPr kumimoji="1" lang="en-US" altLang="ja-JP" sz="1600" b="0" u="none" strike="noStrike" kern="1200" dirty="0">
                        <a:solidFill>
                          <a:schemeClr val="dk1"/>
                        </a:solidFill>
                        <a:effectLst/>
                        <a:latin typeface="+mn-lt"/>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strike="noStrike" kern="1200" dirty="0">
                          <a:solidFill>
                            <a:schemeClr val="dk1"/>
                          </a:solidFill>
                          <a:effectLst/>
                          <a:latin typeface="+mn-lt"/>
                          <a:ea typeface="+mj-ea"/>
                          <a:cs typeface="+mn-cs"/>
                        </a:rPr>
                        <a:t>総括と今後の同窓会運営方針決定</a:t>
                      </a:r>
                      <a:endParaRPr kumimoji="1" lang="ja-JP" altLang="ja-JP" sz="1600" b="0" u="none" strike="noStrike" kern="1200" dirty="0">
                        <a:solidFill>
                          <a:schemeClr val="dk1"/>
                        </a:solidFill>
                        <a:effectLst/>
                        <a:latin typeface="+mn-lt"/>
                        <a:ea typeface="+mj-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u="none" strike="noStrike" kern="1200" dirty="0">
                          <a:solidFill>
                            <a:schemeClr val="dk1"/>
                          </a:solidFill>
                          <a:effectLst/>
                          <a:latin typeface="+mn-lt"/>
                          <a:ea typeface="+mn-ea"/>
                          <a:cs typeface="+mn-cs"/>
                        </a:rPr>
                        <a:t>本日の同窓会に成原准教授含む</a:t>
                      </a:r>
                      <a:r>
                        <a:rPr kumimoji="1" lang="en-US" altLang="ja-JP" sz="1600" b="1" u="none" strike="noStrike" kern="1200" dirty="0">
                          <a:solidFill>
                            <a:schemeClr val="dk1"/>
                          </a:solidFill>
                          <a:effectLst/>
                          <a:latin typeface="+mn-lt"/>
                          <a:ea typeface="+mn-ea"/>
                          <a:cs typeface="+mn-cs"/>
                        </a:rPr>
                        <a:t>6</a:t>
                      </a:r>
                      <a:r>
                        <a:rPr kumimoji="1" lang="ja-JP" altLang="en-US" sz="1600" b="1" u="none" strike="noStrike" kern="1200" dirty="0">
                          <a:solidFill>
                            <a:schemeClr val="dk1"/>
                          </a:solidFill>
                          <a:effectLst/>
                          <a:latin typeface="+mn-lt"/>
                          <a:ea typeface="+mn-ea"/>
                          <a:cs typeface="+mn-cs"/>
                        </a:rPr>
                        <a:t>名で参加</a:t>
                      </a:r>
                      <a:endParaRPr kumimoji="1" lang="en-US" altLang="ja-JP" sz="1600" b="1" u="none" strike="no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u="none" strike="noStrike" kern="1200" dirty="0">
                          <a:solidFill>
                            <a:schemeClr val="dk1"/>
                          </a:solidFill>
                          <a:effectLst/>
                          <a:latin typeface="+mn-lt"/>
                          <a:ea typeface="+mn-ea"/>
                          <a:cs typeface="+mn-cs"/>
                        </a:rPr>
                        <a:t>引き続き</a:t>
                      </a:r>
                      <a:r>
                        <a:rPr kumimoji="1" lang="ja-JP" altLang="en-US" sz="1600" b="1" u="none" strike="noStrike" kern="1200" dirty="0">
                          <a:solidFill>
                            <a:schemeClr val="dk1"/>
                          </a:solidFill>
                          <a:effectLst/>
                          <a:latin typeface="+mn-lt"/>
                          <a:ea typeface="+mn-ea"/>
                          <a:cs typeface="+mn-cs"/>
                        </a:rPr>
                        <a:t>徳本穣教授から申入れあり</a:t>
                      </a:r>
                      <a:endParaRPr kumimoji="1" lang="en-US" altLang="ja-JP" sz="1600" b="1" u="none" strike="no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u="none" strike="noStrike" kern="1200" dirty="0">
                          <a:solidFill>
                            <a:schemeClr val="dk1"/>
                          </a:solidFill>
                          <a:effectLst/>
                          <a:latin typeface="+mn-lt"/>
                          <a:ea typeface="+mn-ea"/>
                          <a:cs typeface="+mn-cs"/>
                        </a:rPr>
                        <a:t>昨年に引き続き東京同窓会会員による「法の実践と社会」</a:t>
                      </a:r>
                      <a:endParaRPr kumimoji="1" lang="en-US" altLang="ja-JP" sz="1600" u="none" strike="no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u="none" strike="noStrike" kern="1200" dirty="0">
                          <a:solidFill>
                            <a:schemeClr val="dk1"/>
                          </a:solidFill>
                          <a:effectLst/>
                          <a:latin typeface="+mn-lt"/>
                          <a:ea typeface="+mn-ea"/>
                          <a:cs typeface="+mn-cs"/>
                        </a:rPr>
                        <a:t>講座が１３回計画されており一部実施中（２単位）</a:t>
                      </a:r>
                      <a:r>
                        <a:rPr kumimoji="1" lang="en-US" altLang="ja-JP" sz="1600" u="none" strike="noStrike" kern="1200" dirty="0">
                          <a:solidFill>
                            <a:schemeClr val="dk1"/>
                          </a:solidFill>
                          <a:effectLst/>
                          <a:latin typeface="+mn-lt"/>
                          <a:ea typeface="+mn-ea"/>
                          <a:cs typeface="+mn-cs"/>
                        </a:rPr>
                        <a:t>70</a:t>
                      </a:r>
                      <a:r>
                        <a:rPr kumimoji="1" lang="ja-JP" altLang="en-US" sz="1600" u="none" strike="noStrike" kern="1200" dirty="0">
                          <a:solidFill>
                            <a:schemeClr val="dk1"/>
                          </a:solidFill>
                          <a:effectLst/>
                          <a:latin typeface="+mn-lt"/>
                          <a:ea typeface="+mn-ea"/>
                          <a:cs typeface="+mn-cs"/>
                        </a:rPr>
                        <a:t>名受講</a:t>
                      </a:r>
                      <a:endParaRPr kumimoji="1" lang="en-US" altLang="ja-JP" sz="1600" u="none" strike="no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600" u="none" strike="noStrike" kern="1200" dirty="0">
                          <a:solidFill>
                            <a:schemeClr val="dk1"/>
                          </a:solidFill>
                          <a:effectLst/>
                          <a:latin typeface="+mn-lt"/>
                          <a:ea typeface="+mn-ea"/>
                          <a:cs typeface="+mn-cs"/>
                        </a:rPr>
                        <a:t>2</a:t>
                      </a:r>
                      <a:r>
                        <a:rPr kumimoji="1" lang="ja-JP" altLang="en-US" sz="1600" u="none" strike="noStrike" kern="1200" dirty="0">
                          <a:solidFill>
                            <a:schemeClr val="dk1"/>
                          </a:solidFill>
                          <a:effectLst/>
                          <a:latin typeface="+mn-lt"/>
                          <a:ea typeface="+mn-ea"/>
                          <a:cs typeface="+mn-cs"/>
                        </a:rPr>
                        <a:t>年間の活動を</a:t>
                      </a:r>
                      <a:r>
                        <a:rPr kumimoji="1" lang="en-US" altLang="ja-JP" sz="1600" u="none" strike="noStrike" kern="1200" dirty="0">
                          <a:solidFill>
                            <a:schemeClr val="dk1"/>
                          </a:solidFill>
                          <a:effectLst/>
                          <a:latin typeface="+mn-lt"/>
                          <a:ea typeface="+mn-ea"/>
                          <a:cs typeface="+mn-cs"/>
                        </a:rPr>
                        <a:t>12</a:t>
                      </a:r>
                      <a:r>
                        <a:rPr kumimoji="1" lang="ja-JP" altLang="en-US" sz="1600" u="none" strike="noStrike" kern="1200" dirty="0">
                          <a:solidFill>
                            <a:schemeClr val="dk1"/>
                          </a:solidFill>
                          <a:effectLst/>
                          <a:latin typeface="+mn-lt"/>
                          <a:ea typeface="+mn-ea"/>
                          <a:cs typeface="+mn-cs"/>
                        </a:rPr>
                        <a:t>月末に締め総括レポートを使って今後の同窓会運営について会長以下理事会メンバーで議論していく予定。</a:t>
                      </a:r>
                      <a:endParaRPr kumimoji="1" lang="en-US" altLang="ja-JP" sz="160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758294920"/>
                  </a:ext>
                </a:extLst>
              </a:tr>
            </a:tbl>
          </a:graphicData>
        </a:graphic>
      </p:graphicFrame>
    </p:spTree>
    <p:extLst>
      <p:ext uri="{BB962C8B-B14F-4D97-AF65-F5344CB8AC3E}">
        <p14:creationId xmlns:p14="http://schemas.microsoft.com/office/powerpoint/2010/main" val="265401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D0B722DC-C76F-E83B-6C8E-4B719B2B5C2E}"/>
              </a:ext>
            </a:extLst>
          </p:cNvPr>
          <p:cNvSpPr>
            <a:spLocks noGrp="1"/>
          </p:cNvSpPr>
          <p:nvPr>
            <p:ph type="subTitle" idx="1"/>
          </p:nvPr>
        </p:nvSpPr>
        <p:spPr>
          <a:xfrm>
            <a:off x="969786" y="1101969"/>
            <a:ext cx="10252428" cy="5509846"/>
          </a:xfrm>
        </p:spPr>
        <p:txBody>
          <a:bodyPr>
            <a:normAutofit fontScale="92500" lnSpcReduction="10000"/>
          </a:bodyPr>
          <a:lstStyle/>
          <a:p>
            <a:r>
              <a:rPr kumimoji="1" lang="ja-JP" altLang="en-US" dirty="0"/>
              <a:t>　改定前　（役員）第６条７．２項</a:t>
            </a:r>
            <a:endParaRPr kumimoji="1" lang="en-US" altLang="ja-JP" dirty="0"/>
          </a:p>
          <a:p>
            <a:r>
              <a:rPr lang="ja-JP" altLang="en-US" dirty="0"/>
              <a:t>　　　　　　　</a:t>
            </a:r>
            <a:endParaRPr lang="en-US" altLang="ja-JP" dirty="0"/>
          </a:p>
          <a:p>
            <a:r>
              <a:rPr lang="ja-JP" altLang="en-US" dirty="0"/>
              <a:t>　　　　　　事務局次長補佐　数名（理事、代表幹事を兼ねることが出来る）</a:t>
            </a:r>
            <a:endParaRPr lang="en-US" altLang="ja-JP" dirty="0"/>
          </a:p>
          <a:p>
            <a:r>
              <a:rPr kumimoji="1" lang="ja-JP" altLang="en-US" dirty="0"/>
              <a:t>　</a:t>
            </a:r>
            <a:endParaRPr kumimoji="1" lang="en-US" altLang="ja-JP" dirty="0"/>
          </a:p>
          <a:p>
            <a:r>
              <a:rPr lang="ja-JP" altLang="en-US" dirty="0"/>
              <a:t>　改定後　（役員）第６条７項に吸収して</a:t>
            </a:r>
            <a:r>
              <a:rPr lang="ja-JP" altLang="en-US" b="1" dirty="0"/>
              <a:t>次長補佐の項目を廃止</a:t>
            </a:r>
            <a:r>
              <a:rPr lang="ja-JP" altLang="en-US" dirty="0"/>
              <a:t>する。　</a:t>
            </a:r>
            <a:endParaRPr lang="en-US" altLang="ja-JP" dirty="0"/>
          </a:p>
          <a:p>
            <a:endParaRPr lang="en-US" altLang="ja-JP" dirty="0"/>
          </a:p>
          <a:p>
            <a:r>
              <a:rPr lang="ja-JP" altLang="en-US" dirty="0"/>
              <a:t>　　　　　　事務局次長　数名（理事、代表幹事を兼ねることが出来る）</a:t>
            </a:r>
            <a:endParaRPr lang="en-US" altLang="ja-JP" dirty="0"/>
          </a:p>
          <a:p>
            <a:endParaRPr lang="en-US" altLang="ja-JP" dirty="0"/>
          </a:p>
          <a:p>
            <a:r>
              <a:rPr lang="ja-JP" altLang="en-US" dirty="0"/>
              <a:t>　廃止理由　局長１，次長２，次長補佐２を置いて各次長のサポートを行っていたが、</a:t>
            </a:r>
            <a:endParaRPr lang="en-US" altLang="ja-JP" dirty="0"/>
          </a:p>
          <a:p>
            <a:endParaRPr lang="en-US" altLang="ja-JP" dirty="0"/>
          </a:p>
          <a:p>
            <a:r>
              <a:rPr lang="ja-JP" altLang="en-US" dirty="0"/>
              <a:t>　　　　　　次長業務の一部を単独遂行可能となり補佐業務を独立させて局長１，次長４</a:t>
            </a:r>
            <a:endParaRPr lang="en-US" altLang="ja-JP" dirty="0"/>
          </a:p>
          <a:p>
            <a:endParaRPr lang="en-US" altLang="ja-JP" dirty="0"/>
          </a:p>
          <a:p>
            <a:r>
              <a:rPr lang="ja-JP" altLang="en-US" dirty="0"/>
              <a:t>　　　　　　の体制で運営することにしたことによる。</a:t>
            </a:r>
            <a:endParaRPr lang="en-US" altLang="ja-JP" dirty="0"/>
          </a:p>
          <a:p>
            <a:endParaRPr lang="en-US" altLang="ja-JP" dirty="0"/>
          </a:p>
          <a:p>
            <a:r>
              <a:rPr lang="ja-JP" altLang="en-US" dirty="0"/>
              <a:t>　　　　　　規約改定履歴　制定１９８８．１１．１７、改定２０２２．１１．１６</a:t>
            </a:r>
            <a:endParaRPr lang="en-US" altLang="ja-JP" dirty="0"/>
          </a:p>
          <a:p>
            <a:r>
              <a:rPr lang="ja-JP" altLang="en-US" dirty="0"/>
              <a:t>　</a:t>
            </a:r>
            <a:endParaRPr lang="en-US" altLang="ja-JP" dirty="0"/>
          </a:p>
        </p:txBody>
      </p:sp>
      <p:sp>
        <p:nvSpPr>
          <p:cNvPr id="3" name="タイトル 2">
            <a:extLst>
              <a:ext uri="{FF2B5EF4-FFF2-40B4-BE49-F238E27FC236}">
                <a16:creationId xmlns:a16="http://schemas.microsoft.com/office/drawing/2014/main" id="{4B0D7DA4-E2CA-3B3A-8B7A-4D03A71EAAC4}"/>
              </a:ext>
            </a:extLst>
          </p:cNvPr>
          <p:cNvSpPr>
            <a:spLocks noGrp="1"/>
          </p:cNvSpPr>
          <p:nvPr>
            <p:ph type="title"/>
          </p:nvPr>
        </p:nvSpPr>
        <p:spPr/>
        <p:txBody>
          <a:bodyPr>
            <a:normAutofit/>
          </a:bodyPr>
          <a:lstStyle/>
          <a:p>
            <a:r>
              <a:rPr kumimoji="1" lang="ja-JP" altLang="en-US" sz="2800" dirty="0"/>
              <a:t>第２号議案　同窓会規約改定（案）</a:t>
            </a:r>
          </a:p>
        </p:txBody>
      </p:sp>
    </p:spTree>
    <p:extLst>
      <p:ext uri="{BB962C8B-B14F-4D97-AF65-F5344CB8AC3E}">
        <p14:creationId xmlns:p14="http://schemas.microsoft.com/office/powerpoint/2010/main" val="11347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1D7ABEE4-3621-4005-9407-FB7664E3EFF2}"/>
              </a:ext>
            </a:extLst>
          </p:cNvPr>
          <p:cNvSpPr>
            <a:spLocks noGrp="1"/>
          </p:cNvSpPr>
          <p:nvPr>
            <p:ph type="subTitle" idx="1"/>
          </p:nvPr>
        </p:nvSpPr>
        <p:spPr>
          <a:xfrm>
            <a:off x="747873" y="1062699"/>
            <a:ext cx="10963481" cy="4723106"/>
          </a:xfrm>
          <a:solidFill>
            <a:schemeClr val="bg1"/>
          </a:solidFill>
        </p:spPr>
        <p:txBody>
          <a:bodyPr>
            <a:normAutofit/>
          </a:bodyPr>
          <a:lstStyle/>
          <a:p>
            <a:r>
              <a:rPr kumimoji="1" lang="en-US" altLang="ja-JP" dirty="0"/>
              <a:t>【</a:t>
            </a:r>
            <a:r>
              <a:rPr kumimoji="1" lang="ja-JP" altLang="en-US" dirty="0"/>
              <a:t>結論</a:t>
            </a:r>
            <a:r>
              <a:rPr kumimoji="1" lang="en-US" altLang="ja-JP" dirty="0"/>
              <a:t>】</a:t>
            </a:r>
            <a:r>
              <a:rPr kumimoji="1" lang="ja-JP" altLang="en-US" dirty="0"/>
              <a:t> ５４名体制から１３減（６増、１９減）の４１名体制で新年度以降運営します。</a:t>
            </a:r>
            <a:endParaRPr kumimoji="1" lang="en-US" altLang="ja-JP" dirty="0"/>
          </a:p>
          <a:p>
            <a:r>
              <a:rPr kumimoji="1" lang="ja-JP" altLang="en-US" dirty="0"/>
              <a:t>　　　　　昭和１８名、平成・令和２３名と若返り</a:t>
            </a:r>
            <a:endParaRPr kumimoji="1" lang="en-US" altLang="ja-JP" dirty="0"/>
          </a:p>
          <a:p>
            <a:r>
              <a:rPr kumimoji="1" lang="en-US" altLang="ja-JP" dirty="0"/>
              <a:t>【</a:t>
            </a:r>
            <a:r>
              <a:rPr kumimoji="1" lang="ja-JP" altLang="en-US" dirty="0"/>
              <a:t>内訳</a:t>
            </a:r>
            <a:r>
              <a:rPr kumimoji="1" lang="en-US" altLang="ja-JP" dirty="0"/>
              <a:t>】</a:t>
            </a:r>
            <a:r>
              <a:rPr kumimoji="1" lang="ja-JP" altLang="en-US" dirty="0"/>
              <a:t>　顧問　　　▲　１　古川貞二郎様逝去</a:t>
            </a:r>
            <a:endParaRPr kumimoji="1" lang="en-US" altLang="ja-JP" dirty="0"/>
          </a:p>
          <a:p>
            <a:r>
              <a:rPr lang="ja-JP" altLang="en-US" dirty="0"/>
              <a:t>　　　　　理事　　　▲１８　</a:t>
            </a:r>
            <a:r>
              <a:rPr kumimoji="1" lang="ja-JP" altLang="en-US" dirty="0"/>
              <a:t> 諸事情による退任　　　　</a:t>
            </a:r>
            <a:endParaRPr kumimoji="1" lang="en-US" altLang="ja-JP" dirty="0"/>
          </a:p>
          <a:p>
            <a:r>
              <a:rPr lang="ja-JP" altLang="en-US" dirty="0"/>
              <a:t>　　　　　理事　　　十　２　</a:t>
            </a:r>
            <a:r>
              <a:rPr lang="en-US" altLang="ja-JP" dirty="0"/>
              <a:t>H20</a:t>
            </a:r>
            <a:r>
              <a:rPr lang="ja-JP" altLang="en-US" dirty="0"/>
              <a:t>卒祢宜克也氏、</a:t>
            </a:r>
            <a:r>
              <a:rPr lang="en-US" altLang="ja-JP" dirty="0"/>
              <a:t>H28</a:t>
            </a:r>
            <a:r>
              <a:rPr lang="ja-JP" altLang="en-US" dirty="0"/>
              <a:t>卒佐藤滉祐氏</a:t>
            </a:r>
            <a:endParaRPr lang="en-US" altLang="ja-JP" dirty="0"/>
          </a:p>
          <a:p>
            <a:r>
              <a:rPr lang="ja-JP" altLang="en-US" dirty="0"/>
              <a:t>　　　　　代表幹事　十　４　</a:t>
            </a:r>
            <a:r>
              <a:rPr lang="en-US" altLang="ja-JP" dirty="0"/>
              <a:t>R 3,R 4</a:t>
            </a:r>
            <a:r>
              <a:rPr lang="ja-JP" altLang="en-US" dirty="0"/>
              <a:t>卒　各２名づつ就任</a:t>
            </a:r>
            <a:endParaRPr lang="en-US" altLang="ja-JP" dirty="0"/>
          </a:p>
          <a:p>
            <a:r>
              <a:rPr lang="en-US" altLang="ja-JP" dirty="0"/>
              <a:t>【</a:t>
            </a:r>
            <a:r>
              <a:rPr lang="ja-JP" altLang="en-US" dirty="0"/>
              <a:t>役職人事</a:t>
            </a:r>
            <a:r>
              <a:rPr lang="en-US" altLang="ja-JP" dirty="0"/>
              <a:t>】</a:t>
            </a:r>
            <a:r>
              <a:rPr lang="ja-JP" altLang="en-US" dirty="0"/>
              <a:t>　理事昇格　２名　　</a:t>
            </a:r>
            <a:r>
              <a:rPr lang="en-US" altLang="ja-JP" dirty="0"/>
              <a:t>R 2</a:t>
            </a:r>
            <a:r>
              <a:rPr lang="ja-JP" altLang="en-US" dirty="0"/>
              <a:t>卒草川はるか氏、松下遥氏</a:t>
            </a:r>
            <a:endParaRPr lang="en-US" altLang="ja-JP" dirty="0"/>
          </a:p>
          <a:p>
            <a:r>
              <a:rPr lang="ja-JP" altLang="en-US" dirty="0"/>
              <a:t>　　　　　　　会計監査　　退任：</a:t>
            </a:r>
            <a:r>
              <a:rPr lang="en-US" altLang="ja-JP" dirty="0"/>
              <a:t>S43</a:t>
            </a:r>
            <a:r>
              <a:rPr lang="ja-JP" altLang="en-US" dirty="0"/>
              <a:t>卒中村淳二氏 　理事へ　</a:t>
            </a:r>
            <a:endParaRPr lang="en-US" altLang="ja-JP" dirty="0"/>
          </a:p>
          <a:p>
            <a:r>
              <a:rPr lang="ja-JP" altLang="en-US" dirty="0"/>
              <a:t>　　　　　　　　　　　　　就任：</a:t>
            </a:r>
            <a:r>
              <a:rPr lang="en-US" altLang="ja-JP" dirty="0"/>
              <a:t>H 8</a:t>
            </a:r>
            <a:r>
              <a:rPr lang="ja-JP" altLang="en-US" dirty="0"/>
              <a:t>卒鈴木敦士氏</a:t>
            </a:r>
            <a:endParaRPr lang="en-US" altLang="ja-JP" dirty="0"/>
          </a:p>
          <a:p>
            <a:r>
              <a:rPr lang="ja-JP" altLang="en-US" dirty="0"/>
              <a:t>　　　　　　　事務局次長　退任：</a:t>
            </a:r>
            <a:r>
              <a:rPr lang="en-US" altLang="ja-JP" dirty="0"/>
              <a:t>H18</a:t>
            </a:r>
            <a:r>
              <a:rPr lang="ja-JP" altLang="en-US" dirty="0"/>
              <a:t>卒黒木浩二氏　理事へ</a:t>
            </a:r>
            <a:endParaRPr lang="en-US" altLang="ja-JP" dirty="0"/>
          </a:p>
          <a:p>
            <a:r>
              <a:rPr lang="en-US" altLang="ja-JP" dirty="0"/>
              <a:t>                   </a:t>
            </a:r>
            <a:r>
              <a:rPr lang="ja-JP" altLang="en-US" dirty="0"/>
              <a:t>　　　　　　　　　就任：</a:t>
            </a:r>
            <a:r>
              <a:rPr lang="en-US" altLang="ja-JP" dirty="0"/>
              <a:t>H 7</a:t>
            </a:r>
            <a:r>
              <a:rPr lang="ja-JP" altLang="en-US" dirty="0"/>
              <a:t>卒冨永賢治氏</a:t>
            </a:r>
            <a:endParaRPr lang="en-US" altLang="ja-JP" dirty="0"/>
          </a:p>
          <a:p>
            <a:r>
              <a:rPr lang="ja-JP" altLang="en-US" dirty="0"/>
              <a:t>　　　　　事務局次長昇格　</a:t>
            </a:r>
            <a:r>
              <a:rPr lang="en-US" altLang="ja-JP" dirty="0"/>
              <a:t>H30</a:t>
            </a:r>
            <a:r>
              <a:rPr lang="ja-JP" altLang="en-US" dirty="0"/>
              <a:t>卒佐古脩氏、</a:t>
            </a:r>
            <a:r>
              <a:rPr lang="en-US" altLang="ja-JP" dirty="0"/>
              <a:t>R1</a:t>
            </a:r>
            <a:r>
              <a:rPr lang="ja-JP" altLang="en-US" dirty="0"/>
              <a:t>卒長野眞太郎氏</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0E710524-2AA5-4D89-ABC7-A61808BAA2F9}"/>
              </a:ext>
            </a:extLst>
          </p:cNvPr>
          <p:cNvSpPr>
            <a:spLocks noGrp="1"/>
          </p:cNvSpPr>
          <p:nvPr>
            <p:ph type="sldNum" sz="quarter" idx="12"/>
          </p:nvPr>
        </p:nvSpPr>
        <p:spPr/>
        <p:txBody>
          <a:bodyPr/>
          <a:lstStyle/>
          <a:p>
            <a:fld id="{B4F043D4-2F0F-4B41-B8C8-9387FD9A761D}" type="slidenum">
              <a:rPr kumimoji="1" lang="ja-JP" altLang="en-US" smtClean="0"/>
              <a:pPr/>
              <a:t>8</a:t>
            </a:fld>
            <a:endParaRPr kumimoji="1" lang="ja-JP" altLang="en-US" dirty="0"/>
          </a:p>
        </p:txBody>
      </p:sp>
      <p:sp>
        <p:nvSpPr>
          <p:cNvPr id="6" name="タイトル 2">
            <a:extLst>
              <a:ext uri="{FF2B5EF4-FFF2-40B4-BE49-F238E27FC236}">
                <a16:creationId xmlns:a16="http://schemas.microsoft.com/office/drawing/2014/main" id="{40DEC145-6D5C-490C-AE43-98698291BA47}"/>
              </a:ext>
            </a:extLst>
          </p:cNvPr>
          <p:cNvSpPr>
            <a:spLocks noGrp="1"/>
          </p:cNvSpPr>
          <p:nvPr>
            <p:ph type="title"/>
          </p:nvPr>
        </p:nvSpPr>
        <p:spPr>
          <a:xfrm>
            <a:off x="747873" y="377185"/>
            <a:ext cx="10640807" cy="588793"/>
          </a:xfrm>
        </p:spPr>
        <p:txBody>
          <a:bodyPr>
            <a:noAutofit/>
          </a:bodyPr>
          <a:lstStyle/>
          <a:p>
            <a:r>
              <a:rPr lang="ja-JP" altLang="en-US" sz="2800" dirty="0"/>
              <a:t>第３号議案　 役員体制（案） </a:t>
            </a:r>
            <a:endParaRPr kumimoji="1" lang="ja-JP" altLang="en-US" sz="2800" dirty="0"/>
          </a:p>
        </p:txBody>
      </p:sp>
      <p:sp>
        <p:nvSpPr>
          <p:cNvPr id="3" name="テキスト ボックス 2">
            <a:extLst>
              <a:ext uri="{FF2B5EF4-FFF2-40B4-BE49-F238E27FC236}">
                <a16:creationId xmlns:a16="http://schemas.microsoft.com/office/drawing/2014/main" id="{A78AFFE1-84C5-4DBF-AFB6-2B1D16ACE034}"/>
              </a:ext>
            </a:extLst>
          </p:cNvPr>
          <p:cNvSpPr txBox="1"/>
          <p:nvPr/>
        </p:nvSpPr>
        <p:spPr>
          <a:xfrm>
            <a:off x="397810" y="6157127"/>
            <a:ext cx="11396380" cy="400110"/>
          </a:xfrm>
          <a:prstGeom prst="rect">
            <a:avLst/>
          </a:prstGeom>
          <a:noFill/>
        </p:spPr>
        <p:txBody>
          <a:bodyPr wrap="square" rtlCol="0">
            <a:spAutoFit/>
          </a:bodyPr>
          <a:lstStyle/>
          <a:p>
            <a:r>
              <a:rPr kumimoji="1" lang="ja-JP" altLang="en-US" sz="2000" dirty="0"/>
              <a:t>　　　新役員体制（会長・副会長・顧問・理事・代表幹事）４１名体制（別紙資料１参照）</a:t>
            </a:r>
          </a:p>
        </p:txBody>
      </p:sp>
    </p:spTree>
    <p:extLst>
      <p:ext uri="{BB962C8B-B14F-4D97-AF65-F5344CB8AC3E}">
        <p14:creationId xmlns:p14="http://schemas.microsoft.com/office/powerpoint/2010/main" val="342974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3141DB2-55D6-4061-9B4A-48BF4553DA68}"/>
              </a:ext>
            </a:extLst>
          </p:cNvPr>
          <p:cNvSpPr>
            <a:spLocks noGrp="1"/>
          </p:cNvSpPr>
          <p:nvPr>
            <p:ph type="title"/>
          </p:nvPr>
        </p:nvSpPr>
        <p:spPr>
          <a:xfrm>
            <a:off x="896363" y="149201"/>
            <a:ext cx="10582182" cy="1049235"/>
          </a:xfrm>
        </p:spPr>
        <p:txBody>
          <a:bodyPr>
            <a:normAutofit/>
          </a:bodyPr>
          <a:lstStyle/>
          <a:p>
            <a:r>
              <a:rPr lang="ja-JP" altLang="en-US" sz="2800" dirty="0"/>
              <a:t>第</a:t>
            </a:r>
            <a:r>
              <a:rPr lang="en-US" altLang="ja-JP" sz="2800" dirty="0"/>
              <a:t>4</a:t>
            </a:r>
            <a:r>
              <a:rPr lang="ja-JP" altLang="en-US" sz="2800" dirty="0"/>
              <a:t>号議案①　令和３年度会計報告及び令和４年度予算案</a:t>
            </a:r>
            <a:endParaRPr kumimoji="1" lang="ja-JP" altLang="en-US" sz="2800" dirty="0"/>
          </a:p>
        </p:txBody>
      </p:sp>
      <p:graphicFrame>
        <p:nvGraphicFramePr>
          <p:cNvPr id="8" name="表 7">
            <a:extLst>
              <a:ext uri="{FF2B5EF4-FFF2-40B4-BE49-F238E27FC236}">
                <a16:creationId xmlns:a16="http://schemas.microsoft.com/office/drawing/2014/main" id="{75D12BAE-DE4C-285A-280A-E2E8234BA4E8}"/>
              </a:ext>
            </a:extLst>
          </p:cNvPr>
          <p:cNvGraphicFramePr>
            <a:graphicFrameLocks noGrp="1"/>
          </p:cNvGraphicFramePr>
          <p:nvPr>
            <p:extLst>
              <p:ext uri="{D42A27DB-BD31-4B8C-83A1-F6EECF244321}">
                <p14:modId xmlns:p14="http://schemas.microsoft.com/office/powerpoint/2010/main" val="1757463856"/>
              </p:ext>
            </p:extLst>
          </p:nvPr>
        </p:nvGraphicFramePr>
        <p:xfrm>
          <a:off x="649272" y="1018153"/>
          <a:ext cx="7043779" cy="4351341"/>
        </p:xfrm>
        <a:graphic>
          <a:graphicData uri="http://schemas.openxmlformats.org/drawingml/2006/table">
            <a:tbl>
              <a:tblPr/>
              <a:tblGrid>
                <a:gridCol w="1215520">
                  <a:extLst>
                    <a:ext uri="{9D8B030D-6E8A-4147-A177-3AD203B41FA5}">
                      <a16:colId xmlns:a16="http://schemas.microsoft.com/office/drawing/2014/main" val="2054498259"/>
                    </a:ext>
                  </a:extLst>
                </a:gridCol>
                <a:gridCol w="991116">
                  <a:extLst>
                    <a:ext uri="{9D8B030D-6E8A-4147-A177-3AD203B41FA5}">
                      <a16:colId xmlns:a16="http://schemas.microsoft.com/office/drawing/2014/main" val="1565257285"/>
                    </a:ext>
                  </a:extLst>
                </a:gridCol>
                <a:gridCol w="1159418">
                  <a:extLst>
                    <a:ext uri="{9D8B030D-6E8A-4147-A177-3AD203B41FA5}">
                      <a16:colId xmlns:a16="http://schemas.microsoft.com/office/drawing/2014/main" val="2222108092"/>
                    </a:ext>
                  </a:extLst>
                </a:gridCol>
                <a:gridCol w="1171885">
                  <a:extLst>
                    <a:ext uri="{9D8B030D-6E8A-4147-A177-3AD203B41FA5}">
                      <a16:colId xmlns:a16="http://schemas.microsoft.com/office/drawing/2014/main" val="3318369924"/>
                    </a:ext>
                  </a:extLst>
                </a:gridCol>
                <a:gridCol w="1280971">
                  <a:extLst>
                    <a:ext uri="{9D8B030D-6E8A-4147-A177-3AD203B41FA5}">
                      <a16:colId xmlns:a16="http://schemas.microsoft.com/office/drawing/2014/main" val="1124872948"/>
                    </a:ext>
                  </a:extLst>
                </a:gridCol>
                <a:gridCol w="1224869">
                  <a:extLst>
                    <a:ext uri="{9D8B030D-6E8A-4147-A177-3AD203B41FA5}">
                      <a16:colId xmlns:a16="http://schemas.microsoft.com/office/drawing/2014/main" val="3999642449"/>
                    </a:ext>
                  </a:extLst>
                </a:gridCol>
              </a:tblGrid>
              <a:tr h="625353">
                <a:tc gridSpan="6">
                  <a:txBody>
                    <a:bodyPr/>
                    <a:lstStyle/>
                    <a:p>
                      <a:pPr algn="ctr" fontAlgn="b"/>
                      <a:endParaRPr lang="zh-TW"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334" marR="9334" marT="9334"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27417779"/>
                  </a:ext>
                </a:extLst>
              </a:tr>
              <a:tr h="310499">
                <a:tc>
                  <a:txBody>
                    <a:bodyPr/>
                    <a:lstStyle/>
                    <a:p>
                      <a:pPr algn="ctr" fontAlgn="b"/>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科　　目</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期初予算</a:t>
                      </a:r>
                    </a:p>
                  </a:txBody>
                  <a:tcPr marL="9334" marR="9334" marT="93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決算</a:t>
                      </a:r>
                    </a:p>
                  </a:txBody>
                  <a:tcPr marL="9334" marR="9334" marT="9334"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前年比</a:t>
                      </a:r>
                    </a:p>
                  </a:txBody>
                  <a:tcPr marL="9334" marR="9334" marT="9334"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予算案</a:t>
                      </a:r>
                    </a:p>
                  </a:txBody>
                  <a:tcPr marL="9334" marR="9334" marT="9334"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前年度予算比</a:t>
                      </a:r>
                    </a:p>
                  </a:txBody>
                  <a:tcPr marL="9334" marR="9334" marT="9334" marB="0" anchor="b">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21305067"/>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年会費収入</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300,000</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312,000</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12,000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350,000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50,000</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756850"/>
                  </a:ext>
                </a:extLst>
              </a:tr>
              <a:tr h="310499">
                <a:tc>
                  <a:txBody>
                    <a:bodyPr/>
                    <a:lstStyle/>
                    <a:p>
                      <a:pPr algn="dist" fontAlgn="b"/>
                      <a:r>
                        <a:rPr lang="zh-TW" altLang="en-US" sz="1200" b="1" i="0" u="none" strike="noStrike" dirty="0">
                          <a:solidFill>
                            <a:srgbClr val="000000"/>
                          </a:solidFill>
                          <a:effectLst/>
                          <a:latin typeface="Meiryo UI" panose="020B0604030504040204" pitchFamily="50" charset="-128"/>
                          <a:ea typeface="Meiryo UI" panose="020B0604030504040204" pitchFamily="50" charset="-128"/>
                        </a:rPr>
                        <a:t>本部補助金等</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180,000</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180,000</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180,000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0</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505956"/>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寄付金・協賛金</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150,000</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134,000</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200,000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50,000</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870127"/>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前年度繰越</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941,981</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941,981</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615,510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-326,471</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659806"/>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収入合計</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1,571,981</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1,567,981</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1,345,510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-226,471</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26436525"/>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総会運営費</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150,000</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162,890</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12,890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150,000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0</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595675"/>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活動費</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250,000</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416,435</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166,435</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310,000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60,000</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190464"/>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新人歓迎会費用</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70,000</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155,019</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85,019</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120,000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50,000</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465476"/>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その他事務費等</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70,000</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218,127</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148,127</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70,000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0</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751076"/>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支出合計</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540,000</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952,471</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412,471</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650,000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110,000</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0891062"/>
                  </a:ext>
                </a:extLst>
              </a:tr>
              <a:tr h="310499">
                <a:tc>
                  <a:txBody>
                    <a:bodyPr/>
                    <a:lstStyle/>
                    <a:p>
                      <a:pPr algn="dist" fontAlgn="b"/>
                      <a:r>
                        <a:rPr lang="ja-JP" altLang="en-US" sz="1200" b="1" i="0" u="none" strike="noStrike">
                          <a:solidFill>
                            <a:srgbClr val="000000"/>
                          </a:solidFill>
                          <a:effectLst/>
                          <a:latin typeface="Meiryo UI" panose="020B0604030504040204" pitchFamily="50" charset="-128"/>
                          <a:ea typeface="Meiryo UI" panose="020B0604030504040204" pitchFamily="50" charset="-128"/>
                        </a:rPr>
                        <a:t>次年度繰越</a:t>
                      </a:r>
                    </a:p>
                  </a:txBody>
                  <a:tcPr marL="9334" marR="9334" marT="9334"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1,031,981</a:t>
                      </a:r>
                    </a:p>
                  </a:txBody>
                  <a:tcPr marL="9334" marR="9334" marT="9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615,510</a:t>
                      </a:r>
                    </a:p>
                  </a:txBody>
                  <a:tcPr marL="9334" marR="9334" marT="933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-416,471</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695,510</a:t>
                      </a:r>
                    </a:p>
                  </a:txBody>
                  <a:tcPr marL="9334" marR="9334" marT="933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-336,471</a:t>
                      </a:r>
                    </a:p>
                  </a:txBody>
                  <a:tcPr marL="9334" marR="9334" marT="9334"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694805775"/>
                  </a:ext>
                </a:extLst>
              </a:tr>
            </a:tbl>
          </a:graphicData>
        </a:graphic>
      </p:graphicFrame>
      <p:graphicFrame>
        <p:nvGraphicFramePr>
          <p:cNvPr id="9" name="表 8">
            <a:extLst>
              <a:ext uri="{FF2B5EF4-FFF2-40B4-BE49-F238E27FC236}">
                <a16:creationId xmlns:a16="http://schemas.microsoft.com/office/drawing/2014/main" id="{527C0159-79B3-7018-FC60-CF3DDE4B3763}"/>
              </a:ext>
            </a:extLst>
          </p:cNvPr>
          <p:cNvGraphicFramePr>
            <a:graphicFrameLocks noGrp="1"/>
          </p:cNvGraphicFramePr>
          <p:nvPr>
            <p:extLst>
              <p:ext uri="{D42A27DB-BD31-4B8C-83A1-F6EECF244321}">
                <p14:modId xmlns:p14="http://schemas.microsoft.com/office/powerpoint/2010/main" val="2637284123"/>
              </p:ext>
            </p:extLst>
          </p:nvPr>
        </p:nvGraphicFramePr>
        <p:xfrm>
          <a:off x="8058994" y="1761474"/>
          <a:ext cx="3717165" cy="3335051"/>
        </p:xfrm>
        <a:graphic>
          <a:graphicData uri="http://schemas.openxmlformats.org/drawingml/2006/table">
            <a:tbl>
              <a:tblPr/>
              <a:tblGrid>
                <a:gridCol w="641742">
                  <a:extLst>
                    <a:ext uri="{9D8B030D-6E8A-4147-A177-3AD203B41FA5}">
                      <a16:colId xmlns:a16="http://schemas.microsoft.com/office/drawing/2014/main" val="268915908"/>
                    </a:ext>
                  </a:extLst>
                </a:gridCol>
                <a:gridCol w="523266">
                  <a:extLst>
                    <a:ext uri="{9D8B030D-6E8A-4147-A177-3AD203B41FA5}">
                      <a16:colId xmlns:a16="http://schemas.microsoft.com/office/drawing/2014/main" val="1171324154"/>
                    </a:ext>
                  </a:extLst>
                </a:gridCol>
                <a:gridCol w="612123">
                  <a:extLst>
                    <a:ext uri="{9D8B030D-6E8A-4147-A177-3AD203B41FA5}">
                      <a16:colId xmlns:a16="http://schemas.microsoft.com/office/drawing/2014/main" val="1573326929"/>
                    </a:ext>
                  </a:extLst>
                </a:gridCol>
                <a:gridCol w="617059">
                  <a:extLst>
                    <a:ext uri="{9D8B030D-6E8A-4147-A177-3AD203B41FA5}">
                      <a16:colId xmlns:a16="http://schemas.microsoft.com/office/drawing/2014/main" val="2197591644"/>
                    </a:ext>
                  </a:extLst>
                </a:gridCol>
                <a:gridCol w="676297">
                  <a:extLst>
                    <a:ext uri="{9D8B030D-6E8A-4147-A177-3AD203B41FA5}">
                      <a16:colId xmlns:a16="http://schemas.microsoft.com/office/drawing/2014/main" val="731549799"/>
                    </a:ext>
                  </a:extLst>
                </a:gridCol>
                <a:gridCol w="646678">
                  <a:extLst>
                    <a:ext uri="{9D8B030D-6E8A-4147-A177-3AD203B41FA5}">
                      <a16:colId xmlns:a16="http://schemas.microsoft.com/office/drawing/2014/main" val="2975077004"/>
                    </a:ext>
                  </a:extLst>
                </a:gridCol>
              </a:tblGrid>
              <a:tr h="361682">
                <a:tc gridSpan="6">
                  <a:txBody>
                    <a:bodyPr/>
                    <a:lstStyle/>
                    <a:p>
                      <a:pPr algn="l"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&lt;</a:t>
                      </a:r>
                      <a:r>
                        <a:rPr lang="ja-JP" altLang="en-US" sz="1200" b="1" i="0" u="none" strike="noStrike">
                          <a:solidFill>
                            <a:srgbClr val="000000"/>
                          </a:solidFill>
                          <a:effectLst/>
                          <a:latin typeface="Meiryo UI" panose="020B0604030504040204" pitchFamily="50" charset="-128"/>
                          <a:ea typeface="Meiryo UI" panose="020B0604030504040204" pitchFamily="50" charset="-128"/>
                        </a:rPr>
                        <a:t>収入＞</a:t>
                      </a:r>
                    </a:p>
                  </a:txBody>
                  <a:tcPr marL="9525" marR="9525" marT="9525" marB="0" anchor="ctr">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693317"/>
                  </a:ext>
                </a:extLst>
              </a:tr>
              <a:tr h="460547">
                <a:tc gridSpan="6">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年会費、協賛金ともほぼ予算通りの進捗</a:t>
                      </a:r>
                    </a:p>
                  </a:txBody>
                  <a:tcPr marL="9525" marR="9525" marT="9525"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10507915"/>
                  </a:ext>
                </a:extLst>
              </a:tr>
              <a:tr h="411114">
                <a:tc>
                  <a:txBody>
                    <a:bodyPr/>
                    <a:lstStyle/>
                    <a:p>
                      <a:pPr algn="l"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&lt;</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支出＞</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1330115"/>
                  </a:ext>
                </a:extLst>
              </a:tr>
              <a:tr h="593191">
                <a:tc gridSpan="6">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新人歓迎会は学士会館での開催により、会場費が高額となり上振れ</a:t>
                      </a:r>
                    </a:p>
                  </a:txBody>
                  <a:tcPr marL="9525" marR="9525" marT="9525"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17805088"/>
                  </a:ext>
                </a:extLst>
              </a:tr>
              <a:tr h="593191">
                <a:tc gridSpan="6">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事務費には小野高速による名簿選定作業費用も含む（＋</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120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千円）ため、上振れ</a:t>
                      </a:r>
                    </a:p>
                  </a:txBody>
                  <a:tcPr marL="9525" marR="9525" marT="9525"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0501889"/>
                  </a:ext>
                </a:extLst>
              </a:tr>
              <a:tr h="504212">
                <a:tc gridSpan="6">
                  <a:txBody>
                    <a:bodyPr/>
                    <a:lstStyle/>
                    <a:p>
                      <a:pPr algn="l"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&lt;</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予算＞</a:t>
                      </a:r>
                    </a:p>
                  </a:txBody>
                  <a:tcPr marL="9525" marR="9525" marT="9525"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14519928"/>
                  </a:ext>
                </a:extLst>
              </a:tr>
              <a:tr h="411114">
                <a:tc gridSpan="6">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活動費として寄附講座講師の旅費の一部負担金を計上（一人当たり</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15,000×4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名を想定）</a:t>
                      </a:r>
                    </a:p>
                  </a:txBody>
                  <a:tcPr marL="9525" marR="9525" marT="9525" marB="0" anchor="ctr">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036147"/>
                  </a:ext>
                </a:extLst>
              </a:tr>
            </a:tbl>
          </a:graphicData>
        </a:graphic>
      </p:graphicFrame>
    </p:spTree>
    <p:extLst>
      <p:ext uri="{BB962C8B-B14F-4D97-AF65-F5344CB8AC3E}">
        <p14:creationId xmlns:p14="http://schemas.microsoft.com/office/powerpoint/2010/main" val="3438688971"/>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1414</TotalTime>
  <Words>1968</Words>
  <Application>Microsoft Office PowerPoint</Application>
  <PresentationFormat>ワイド画面</PresentationFormat>
  <Paragraphs>308</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Meiryo UI</vt:lpstr>
      <vt:lpstr>メイリオ</vt:lpstr>
      <vt:lpstr>游ゴシック</vt:lpstr>
      <vt:lpstr>Arial</vt:lpstr>
      <vt:lpstr>Calibri</vt:lpstr>
      <vt:lpstr>Wingdings</vt:lpstr>
      <vt:lpstr>デザインの設定</vt:lpstr>
      <vt:lpstr>第４１回九州大学法学部東京同窓会総会・懇親会 </vt:lpstr>
      <vt:lpstr>式次第　</vt:lpstr>
      <vt:lpstr>第１部　総会　　会長挨拶</vt:lpstr>
      <vt:lpstr>第1部　総会審議事項</vt:lpstr>
      <vt:lpstr>第１号議案①：令和３年度　活動報告</vt:lpstr>
      <vt:lpstr>第１号議案②．令和４年度　活動計画（案）</vt:lpstr>
      <vt:lpstr>第２号議案　同窓会規約改定（案）</vt:lpstr>
      <vt:lpstr>第３号議案　 役員体制（案） </vt:lpstr>
      <vt:lpstr>第4号議案①　令和３年度会計報告及び令和４年度予算案</vt:lpstr>
      <vt:lpstr>第4号議案②　令和３年度　協賛金使途報告 </vt:lpstr>
      <vt:lpstr>第1部　大学来賓紹介：代表挨拶　</vt:lpstr>
      <vt:lpstr>第2部講演会　ﾃｰﾏ「イコモス会長としてみえた世界遺産条約」</vt:lpstr>
      <vt:lpstr>懇親会式次第　１９：５０～２１：００　　</vt:lpstr>
      <vt:lpstr>令和５年度の総会日程について（アナウンス）</vt:lpstr>
      <vt:lpstr>ご参考：松原に（歌詞）　</vt:lpstr>
      <vt:lpstr>二次会のご案内（21:00-22:30)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博子 田中</dc:creator>
  <cp:lastModifiedBy>honma sadao</cp:lastModifiedBy>
  <cp:revision>154</cp:revision>
  <cp:lastPrinted>2022-11-14T14:48:29Z</cp:lastPrinted>
  <dcterms:created xsi:type="dcterms:W3CDTF">2019-10-27T02:01:57Z</dcterms:created>
  <dcterms:modified xsi:type="dcterms:W3CDTF">2023-01-03T11:21:10Z</dcterms:modified>
</cp:coreProperties>
</file>