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Lst>
  <p:notesMasterIdLst>
    <p:notesMasterId r:id="rId9"/>
  </p:notesMasterIdLst>
  <p:sldIdLst>
    <p:sldId id="267" r:id="rId2"/>
    <p:sldId id="271" r:id="rId3"/>
    <p:sldId id="273" r:id="rId4"/>
    <p:sldId id="274" r:id="rId5"/>
    <p:sldId id="276" r:id="rId6"/>
    <p:sldId id="277" r:id="rId7"/>
    <p:sldId id="27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7958"/>
  </p:normalViewPr>
  <p:slideViewPr>
    <p:cSldViewPr snapToGrid="0">
      <p:cViewPr varScale="1">
        <p:scale>
          <a:sx n="103" d="100"/>
          <a:sy n="103" d="100"/>
        </p:scale>
        <p:origin x="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98E5F1-BE60-4067-9F9D-20D096C7A9E1}" type="datetimeFigureOut">
              <a:rPr kumimoji="1" lang="ja-JP" altLang="en-US" smtClean="0"/>
              <a:t>2021/9/6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8DB46E-EA0F-486B-813D-3D93133B3439}" type="slidenum">
              <a:rPr kumimoji="1" lang="ja-JP" altLang="en-US" smtClean="0"/>
              <a:t>‹#›</a:t>
            </a:fld>
            <a:endParaRPr kumimoji="1" lang="ja-JP" altLang="en-US"/>
          </a:p>
        </p:txBody>
      </p:sp>
    </p:spTree>
    <p:extLst>
      <p:ext uri="{BB962C8B-B14F-4D97-AF65-F5344CB8AC3E}">
        <p14:creationId xmlns:p14="http://schemas.microsoft.com/office/powerpoint/2010/main" val="22854929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ja-JP" sz="1200"/>
              <a:t>九州大学工学部機械系学科</a:t>
            </a:r>
            <a:r>
              <a:rPr lang="ja-JP" altLang="en-US" sz="1200"/>
              <a:t>の</a:t>
            </a:r>
            <a:r>
              <a:rPr lang="ja-JP" altLang="ja-JP" sz="1200"/>
              <a:t>卒業生</a:t>
            </a:r>
            <a:r>
              <a:rPr lang="ja-JP" altLang="en-US" sz="1200"/>
              <a:t>は世界中で活躍されており、各地で</a:t>
            </a:r>
            <a:r>
              <a:rPr lang="ja-JP" altLang="ja-JP" sz="1200"/>
              <a:t>九機会</a:t>
            </a:r>
            <a:r>
              <a:rPr lang="ja-JP" altLang="en-US" sz="1200"/>
              <a:t>という同窓組織を結成して親睦を深めています。</a:t>
            </a:r>
            <a:endParaRPr lang="en-US" altLang="ja-JP" sz="1200" dirty="0"/>
          </a:p>
          <a:p>
            <a:pPr marL="0" indent="0">
              <a:buNone/>
            </a:pPr>
            <a:r>
              <a:rPr lang="ja-JP" altLang="ja-JP" sz="1200"/>
              <a:t>その中で，首都圏（関東地区）に勤務または在住する人達で構成しているのが東京九機会です。</a:t>
            </a:r>
            <a:endParaRPr lang="en-US" altLang="ja-JP" sz="1200" dirty="0"/>
          </a:p>
          <a:p>
            <a:pPr marL="0" indent="0">
              <a:buNone/>
            </a:pPr>
            <a:r>
              <a:rPr lang="ja-JP" altLang="ja-JP" sz="1200"/>
              <a:t>会員数は現在約</a:t>
            </a:r>
            <a:r>
              <a:rPr lang="en-US" altLang="ja-JP" sz="1200" dirty="0"/>
              <a:t>1,400</a:t>
            </a:r>
            <a:r>
              <a:rPr lang="ja-JP" altLang="ja-JP" sz="1200"/>
              <a:t>人で，企業で広く活躍された大先輩から，社会人となって間もない直近の</a:t>
            </a:r>
            <a:r>
              <a:rPr lang="ja-JP" altLang="en-US" sz="1200"/>
              <a:t>卒業生</a:t>
            </a:r>
            <a:r>
              <a:rPr lang="ja-JP" altLang="ja-JP" sz="1200"/>
              <a:t>まで幅広い年齢層の方々が所属しています。</a:t>
            </a:r>
          </a:p>
        </p:txBody>
      </p:sp>
      <p:sp>
        <p:nvSpPr>
          <p:cNvPr id="4" name="スライド番号プレースホルダー 3"/>
          <p:cNvSpPr>
            <a:spLocks noGrp="1"/>
          </p:cNvSpPr>
          <p:nvPr>
            <p:ph type="sldNum" sz="quarter" idx="5"/>
          </p:nvPr>
        </p:nvSpPr>
        <p:spPr/>
        <p:txBody>
          <a:bodyPr/>
          <a:lstStyle/>
          <a:p>
            <a:fld id="{F28DB46E-EA0F-486B-813D-3D93133B3439}" type="slidenum">
              <a:rPr kumimoji="1" lang="ja-JP" altLang="en-US" smtClean="0"/>
              <a:t>1</a:t>
            </a:fld>
            <a:endParaRPr kumimoji="1" lang="ja-JP" altLang="en-US"/>
          </a:p>
        </p:txBody>
      </p:sp>
    </p:spTree>
    <p:extLst>
      <p:ext uri="{BB962C8B-B14F-4D97-AF65-F5344CB8AC3E}">
        <p14:creationId xmlns:p14="http://schemas.microsoft.com/office/powerpoint/2010/main" val="299395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東京九機会は、総会、ファミリークルージング、見学会を主な活動に据え、毎年趣向を凝らして企画しています。</a:t>
            </a:r>
          </a:p>
        </p:txBody>
      </p:sp>
      <p:sp>
        <p:nvSpPr>
          <p:cNvPr id="4" name="スライド番号プレースホルダー 3"/>
          <p:cNvSpPr>
            <a:spLocks noGrp="1"/>
          </p:cNvSpPr>
          <p:nvPr>
            <p:ph type="sldNum" sz="quarter" idx="5"/>
          </p:nvPr>
        </p:nvSpPr>
        <p:spPr/>
        <p:txBody>
          <a:bodyPr/>
          <a:lstStyle/>
          <a:p>
            <a:fld id="{F28DB46E-EA0F-486B-813D-3D93133B3439}" type="slidenum">
              <a:rPr kumimoji="1" lang="ja-JP" altLang="en-US" smtClean="0"/>
              <a:t>2</a:t>
            </a:fld>
            <a:endParaRPr kumimoji="1" lang="ja-JP" altLang="en-US"/>
          </a:p>
        </p:txBody>
      </p:sp>
    </p:spTree>
    <p:extLst>
      <p:ext uri="{BB962C8B-B14F-4D97-AF65-F5344CB8AC3E}">
        <p14:creationId xmlns:p14="http://schemas.microsoft.com/office/powerpoint/2010/main" val="1177929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defRPr/>
            </a:pPr>
            <a:r>
              <a:rPr lang="ja-JP" altLang="en-US" sz="1200">
                <a:latin typeface="Osaka-Mono" charset="-128"/>
                <a:ea typeface="Osaka-Mono" charset="-128"/>
              </a:rPr>
              <a:t>総会は、東京九機会のメインイベントです。</a:t>
            </a:r>
            <a:endParaRPr lang="en-US" altLang="ja-JP" sz="1200" dirty="0">
              <a:latin typeface="Osaka-Mono" charset="-128"/>
              <a:ea typeface="Osaka-Mono" charset="-128"/>
            </a:endParaRPr>
          </a:p>
          <a:p>
            <a:pPr eaLnBrk="1" hangingPunct="1">
              <a:defRPr/>
            </a:pPr>
            <a:r>
              <a:rPr lang="ja-JP" altLang="en-US" sz="1200">
                <a:latin typeface="Osaka-Mono" charset="-128"/>
                <a:ea typeface="Osaka-Mono" charset="-128"/>
              </a:rPr>
              <a:t>毎年、格式ある学士会館で恩師の先生方をお招きし、懐かしい話や、九大の現在、未来について語り合っています。</a:t>
            </a:r>
            <a:endParaRPr lang="en-US" altLang="ja-JP" sz="1200" dirty="0">
              <a:latin typeface="Osaka-Mono" charset="-128"/>
              <a:ea typeface="Osaka-Mono" charset="-128"/>
            </a:endParaRPr>
          </a:p>
          <a:p>
            <a:pPr eaLnBrk="1" hangingPunct="1">
              <a:defRPr/>
            </a:pPr>
            <a:r>
              <a:rPr lang="ja-JP" altLang="en-US" sz="1200">
                <a:latin typeface="Osaka-Mono" charset="-128"/>
                <a:ea typeface="Osaka-Mono" charset="-128"/>
              </a:rPr>
              <a:t>同窓生による講演も、楽しみの一つです。</a:t>
            </a:r>
            <a:endParaRPr lang="en-US" altLang="ja-JP" sz="1200" dirty="0">
              <a:latin typeface="Osaka-Mono" charset="-128"/>
              <a:ea typeface="Osaka-Mono" charset="-128"/>
            </a:endParaRPr>
          </a:p>
          <a:p>
            <a:pPr eaLnBrk="1" hangingPunct="1">
              <a:defRPr/>
            </a:pPr>
            <a:r>
              <a:rPr lang="ja-JP" altLang="en-US" sz="1200">
                <a:latin typeface="Osaka-Mono" charset="-128"/>
                <a:ea typeface="Osaka-Mono" charset="-128"/>
              </a:rPr>
              <a:t>昨年度は感染症のため中止となりましたが、今年は本日の講演会に形を変えて実現できました。</a:t>
            </a:r>
            <a:endParaRPr lang="en-US" altLang="ja-JP" sz="1200" dirty="0">
              <a:latin typeface="Osaka-Mono" charset="-128"/>
              <a:ea typeface="Osaka-Mono" charset="-128"/>
            </a:endParaRPr>
          </a:p>
        </p:txBody>
      </p:sp>
      <p:sp>
        <p:nvSpPr>
          <p:cNvPr id="4" name="スライド番号プレースホルダー 3"/>
          <p:cNvSpPr>
            <a:spLocks noGrp="1"/>
          </p:cNvSpPr>
          <p:nvPr>
            <p:ph type="sldNum" sz="quarter" idx="5"/>
          </p:nvPr>
        </p:nvSpPr>
        <p:spPr/>
        <p:txBody>
          <a:bodyPr/>
          <a:lstStyle/>
          <a:p>
            <a:fld id="{F28DB46E-EA0F-486B-813D-3D93133B3439}" type="slidenum">
              <a:rPr kumimoji="1" lang="ja-JP" altLang="en-US" smtClean="0"/>
              <a:t>3</a:t>
            </a:fld>
            <a:endParaRPr kumimoji="1" lang="ja-JP" altLang="en-US"/>
          </a:p>
        </p:txBody>
      </p:sp>
    </p:spTree>
    <p:extLst>
      <p:ext uri="{BB962C8B-B14F-4D97-AF65-F5344CB8AC3E}">
        <p14:creationId xmlns:p14="http://schemas.microsoft.com/office/powerpoint/2010/main" val="81790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defRPr/>
            </a:pPr>
            <a:r>
              <a:rPr lang="ja-JP" altLang="en-US" sz="1200">
                <a:latin typeface="Osaka-Mono" charset="-128"/>
                <a:ea typeface="Osaka-Mono" charset="-128"/>
              </a:rPr>
              <a:t>東京九機会恒例の名物企画は、ファミリークルージングです。</a:t>
            </a:r>
            <a:endParaRPr lang="en-US" altLang="ja-JP" sz="1200" dirty="0">
              <a:latin typeface="Osaka-Mono" charset="-128"/>
              <a:ea typeface="Osaka-Mono" charset="-128"/>
            </a:endParaRPr>
          </a:p>
          <a:p>
            <a:pPr eaLnBrk="1" hangingPunct="1">
              <a:defRPr/>
            </a:pPr>
            <a:r>
              <a:rPr lang="ja-JP" altLang="en-US" sz="1200">
                <a:latin typeface="Osaka-Mono" charset="-128"/>
                <a:ea typeface="Osaka-Mono" charset="-128"/>
              </a:rPr>
              <a:t>レストランシップ「レディクリスタル」の１室を借り切って、ランチクルーズ、アフタヌーンティークルーズで東京湾を巡り、優雅な時間を過ごします。</a:t>
            </a:r>
            <a:endParaRPr lang="en-US" altLang="ja-JP" sz="1200" dirty="0">
              <a:latin typeface="Osaka-Mono" charset="-128"/>
              <a:ea typeface="Osaka-Mono" charset="-128"/>
            </a:endParaRPr>
          </a:p>
          <a:p>
            <a:pPr eaLnBrk="1" hangingPunct="1">
              <a:defRPr/>
            </a:pPr>
            <a:r>
              <a:rPr lang="ja-JP" altLang="en-US" sz="1200">
                <a:latin typeface="Osaka-Mono" charset="-128"/>
                <a:ea typeface="Osaka-Mono" charset="-128"/>
              </a:rPr>
              <a:t>毎年たくさんのご家族にお楽しみいただいています。</a:t>
            </a:r>
            <a:endParaRPr lang="en-US" altLang="ja-JP" sz="1200" dirty="0">
              <a:latin typeface="Osaka-Mono" charset="-128"/>
              <a:ea typeface="Osaka-Mono" charset="-128"/>
            </a:endParaRPr>
          </a:p>
        </p:txBody>
      </p:sp>
      <p:sp>
        <p:nvSpPr>
          <p:cNvPr id="4" name="スライド番号プレースホルダー 3"/>
          <p:cNvSpPr>
            <a:spLocks noGrp="1"/>
          </p:cNvSpPr>
          <p:nvPr>
            <p:ph type="sldNum" sz="quarter" idx="5"/>
          </p:nvPr>
        </p:nvSpPr>
        <p:spPr/>
        <p:txBody>
          <a:bodyPr/>
          <a:lstStyle/>
          <a:p>
            <a:fld id="{F28DB46E-EA0F-486B-813D-3D93133B3439}" type="slidenum">
              <a:rPr kumimoji="1" lang="ja-JP" altLang="en-US" smtClean="0"/>
              <a:t>4</a:t>
            </a:fld>
            <a:endParaRPr kumimoji="1" lang="ja-JP" altLang="en-US"/>
          </a:p>
        </p:txBody>
      </p:sp>
    </p:spTree>
    <p:extLst>
      <p:ext uri="{BB962C8B-B14F-4D97-AF65-F5344CB8AC3E}">
        <p14:creationId xmlns:p14="http://schemas.microsoft.com/office/powerpoint/2010/main" val="4227583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defRPr/>
            </a:pPr>
            <a:r>
              <a:rPr lang="ja-JP" altLang="en-US" sz="1200">
                <a:latin typeface="Osaka-Mono" charset="-128"/>
                <a:ea typeface="Osaka-Mono" charset="-128"/>
              </a:rPr>
              <a:t>見学会では同窓生の知的好奇心を満たす場所を見学しています。</a:t>
            </a:r>
            <a:endParaRPr lang="en-US" altLang="ja-JP" sz="1200" dirty="0">
              <a:latin typeface="Osaka-Mono" charset="-128"/>
              <a:ea typeface="Osaka-Mono" charset="-128"/>
            </a:endParaRPr>
          </a:p>
          <a:p>
            <a:pPr eaLnBrk="1" hangingPunct="1">
              <a:defRPr/>
            </a:pPr>
            <a:r>
              <a:rPr lang="ja-JP" altLang="en-US" sz="1200">
                <a:latin typeface="Osaka-Mono" charset="-128"/>
                <a:ea typeface="Osaka-Mono" charset="-128"/>
              </a:rPr>
              <a:t>最近では、</a:t>
            </a:r>
            <a:r>
              <a:rPr lang="en-US" altLang="ja-JP" sz="1200" dirty="0">
                <a:latin typeface="Osaka-Mono" charset="-128"/>
                <a:ea typeface="Osaka-Mono" charset="-128"/>
              </a:rPr>
              <a:t>2015</a:t>
            </a:r>
            <a:r>
              <a:rPr lang="ja-JP" altLang="en-US" sz="1200">
                <a:latin typeface="Osaka-Mono" charset="-128"/>
                <a:ea typeface="Osaka-Mono" charset="-128"/>
              </a:rPr>
              <a:t>年に紙の博物館で紙づくりを体験しました。</a:t>
            </a:r>
            <a:r>
              <a:rPr lang="en-US" altLang="ja-JP" sz="1200" dirty="0">
                <a:latin typeface="Osaka-Mono" charset="-128"/>
                <a:ea typeface="Osaka-Mono" charset="-128"/>
              </a:rPr>
              <a:t>2016</a:t>
            </a:r>
            <a:r>
              <a:rPr lang="ja-JP" altLang="en-US" sz="1200">
                <a:latin typeface="Osaka-Mono" charset="-128"/>
                <a:ea typeface="Osaka-Mono" charset="-128"/>
              </a:rPr>
              <a:t>年にはヤマト運輸の巨大な物流センターである羽田クロノゲートを見学し、ものすごい量の荷物が瞬時に仕分けされる様子に驚きました。</a:t>
            </a:r>
            <a:endParaRPr lang="en-US" altLang="ja-JP" sz="1200" dirty="0">
              <a:latin typeface="Osaka-Mono" charset="-128"/>
              <a:ea typeface="Osaka-Mono" charset="-128"/>
            </a:endParaRPr>
          </a:p>
          <a:p>
            <a:pPr eaLnBrk="1" hangingPunct="1">
              <a:defRPr/>
            </a:pPr>
            <a:r>
              <a:rPr lang="en-US" altLang="ja-JP" sz="1200" dirty="0">
                <a:latin typeface="Osaka-Mono" charset="-128"/>
                <a:ea typeface="Osaka-Mono" charset="-128"/>
              </a:rPr>
              <a:t>2017</a:t>
            </a:r>
            <a:r>
              <a:rPr lang="ja-JP" altLang="en-US" sz="1200">
                <a:latin typeface="Osaka-Mono" charset="-128"/>
                <a:ea typeface="Osaka-Mono" charset="-128"/>
              </a:rPr>
              <a:t>年には東洋文庫ミュージアムで国宝や教科書に載っている書物の実物に親しみました。</a:t>
            </a:r>
            <a:endParaRPr lang="en-US" altLang="ja-JP" sz="1200" dirty="0">
              <a:latin typeface="Osaka-Mono" charset="-128"/>
              <a:ea typeface="Osaka-Mono" charset="-128"/>
            </a:endParaRPr>
          </a:p>
        </p:txBody>
      </p:sp>
      <p:sp>
        <p:nvSpPr>
          <p:cNvPr id="4" name="スライド番号プレースホルダー 3"/>
          <p:cNvSpPr>
            <a:spLocks noGrp="1"/>
          </p:cNvSpPr>
          <p:nvPr>
            <p:ph type="sldNum" sz="quarter" idx="5"/>
          </p:nvPr>
        </p:nvSpPr>
        <p:spPr/>
        <p:txBody>
          <a:bodyPr/>
          <a:lstStyle/>
          <a:p>
            <a:fld id="{F28DB46E-EA0F-486B-813D-3D93133B3439}" type="slidenum">
              <a:rPr kumimoji="1" lang="ja-JP" altLang="en-US" smtClean="0"/>
              <a:t>5</a:t>
            </a:fld>
            <a:endParaRPr kumimoji="1" lang="ja-JP" altLang="en-US"/>
          </a:p>
        </p:txBody>
      </p:sp>
    </p:spTree>
    <p:extLst>
      <p:ext uri="{BB962C8B-B14F-4D97-AF65-F5344CB8AC3E}">
        <p14:creationId xmlns:p14="http://schemas.microsoft.com/office/powerpoint/2010/main" val="3568153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defRPr/>
            </a:pPr>
            <a:r>
              <a:rPr lang="ja-JP" altLang="en-US" sz="1200">
                <a:latin typeface="Osaka-Mono" charset="-128"/>
                <a:ea typeface="Osaka-Mono" charset="-128"/>
              </a:rPr>
              <a:t>最近は家族サービスを兼ねることも考慮して企画しています。</a:t>
            </a:r>
            <a:r>
              <a:rPr lang="en-US" altLang="ja-JP" sz="1200" dirty="0">
                <a:latin typeface="Osaka-Mono" charset="-128"/>
                <a:ea typeface="Osaka-Mono" charset="-128"/>
              </a:rPr>
              <a:t>2018</a:t>
            </a:r>
            <a:r>
              <a:rPr lang="ja-JP" altLang="en-US" sz="1200">
                <a:latin typeface="Osaka-Mono" charset="-128"/>
                <a:ea typeface="Osaka-Mono" charset="-128"/>
              </a:rPr>
              <a:t>年、セイコーミュージアムで時計の歴史を学んだ後は、もんじゃ焼きを堪能しました。</a:t>
            </a:r>
            <a:endParaRPr lang="en-US" altLang="ja-JP" sz="1200" dirty="0">
              <a:latin typeface="Osaka-Mono" charset="-128"/>
              <a:ea typeface="Osaka-Mono" charset="-128"/>
            </a:endParaRPr>
          </a:p>
          <a:p>
            <a:pPr eaLnBrk="1" hangingPunct="1">
              <a:defRPr/>
            </a:pPr>
            <a:r>
              <a:rPr lang="ja-JP" altLang="en-US" sz="1200">
                <a:latin typeface="Osaka-Mono" charset="-128"/>
                <a:ea typeface="Osaka-Mono" charset="-128"/>
              </a:rPr>
              <a:t>一昨年の</a:t>
            </a:r>
            <a:r>
              <a:rPr lang="en-US" altLang="ja-JP" sz="1200" dirty="0">
                <a:latin typeface="Osaka-Mono" charset="-128"/>
                <a:ea typeface="Osaka-Mono" charset="-128"/>
              </a:rPr>
              <a:t>2019</a:t>
            </a:r>
            <a:r>
              <a:rPr lang="ja-JP" altLang="en-US" sz="1200">
                <a:latin typeface="Osaka-Mono" charset="-128"/>
                <a:ea typeface="Osaka-Mono" charset="-128"/>
              </a:rPr>
              <a:t>年、自由学園明日館はフランク・ロイド・ライトの設計による気品あふれる建物で、専門家による技術的な解説を受けたあとは貴重な建物の中での食事会で優雅な気分に浸りました。</a:t>
            </a:r>
            <a:endParaRPr lang="en-US" altLang="ja-JP" sz="1200" dirty="0">
              <a:latin typeface="Osaka-Mono" charset="-128"/>
              <a:ea typeface="Osaka-Mono" charset="-128"/>
            </a:endParaRPr>
          </a:p>
        </p:txBody>
      </p:sp>
      <p:sp>
        <p:nvSpPr>
          <p:cNvPr id="4" name="スライド番号プレースホルダー 3"/>
          <p:cNvSpPr>
            <a:spLocks noGrp="1"/>
          </p:cNvSpPr>
          <p:nvPr>
            <p:ph type="sldNum" sz="quarter" idx="5"/>
          </p:nvPr>
        </p:nvSpPr>
        <p:spPr/>
        <p:txBody>
          <a:bodyPr/>
          <a:lstStyle/>
          <a:p>
            <a:fld id="{F28DB46E-EA0F-486B-813D-3D93133B3439}" type="slidenum">
              <a:rPr kumimoji="1" lang="ja-JP" altLang="en-US" smtClean="0"/>
              <a:t>6</a:t>
            </a:fld>
            <a:endParaRPr kumimoji="1" lang="ja-JP" altLang="en-US"/>
          </a:p>
        </p:txBody>
      </p:sp>
    </p:spTree>
    <p:extLst>
      <p:ext uri="{BB962C8B-B14F-4D97-AF65-F5344CB8AC3E}">
        <p14:creationId xmlns:p14="http://schemas.microsoft.com/office/powerpoint/2010/main" val="404771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nSpc>
                <a:spcPct val="110000"/>
              </a:lnSpc>
              <a:buNone/>
            </a:pPr>
            <a:r>
              <a:rPr lang="ja-JP" altLang="en-US" sz="1200"/>
              <a:t>東京九機会では様々なイベントを企画して皆様のご参加をお待ちしています。</a:t>
            </a:r>
          </a:p>
          <a:p>
            <a:pPr marL="0" indent="0">
              <a:lnSpc>
                <a:spcPct val="110000"/>
              </a:lnSpc>
              <a:buNone/>
            </a:pPr>
            <a:r>
              <a:rPr lang="ja-JP" altLang="en-US" sz="1200"/>
              <a:t>九大生の頃の気分に戻って仲間と楽しいひと時を過ごしましょう。ぜひご参加ください。</a:t>
            </a:r>
            <a:endParaRPr lang="en-US" altLang="ja-JP" sz="1200" dirty="0"/>
          </a:p>
          <a:p>
            <a:pPr marL="0" indent="0">
              <a:lnSpc>
                <a:spcPct val="110000"/>
              </a:lnSpc>
              <a:buNone/>
            </a:pPr>
            <a:r>
              <a:rPr lang="ja-JP" altLang="en-US" sz="1200"/>
              <a:t>九州大学校友会の東京九機会のページにも各種イベントの開催案内等が掲載されていますのでご覧ください。</a:t>
            </a:r>
          </a:p>
          <a:p>
            <a:r>
              <a:rPr kumimoji="1" lang="ja-JP" altLang="en-US"/>
              <a:t>以上で、東京九機会の活動報告を終わります。</a:t>
            </a:r>
          </a:p>
        </p:txBody>
      </p:sp>
      <p:sp>
        <p:nvSpPr>
          <p:cNvPr id="4" name="スライド番号プレースホルダー 3"/>
          <p:cNvSpPr>
            <a:spLocks noGrp="1"/>
          </p:cNvSpPr>
          <p:nvPr>
            <p:ph type="sldNum" sz="quarter" idx="5"/>
          </p:nvPr>
        </p:nvSpPr>
        <p:spPr/>
        <p:txBody>
          <a:bodyPr/>
          <a:lstStyle/>
          <a:p>
            <a:fld id="{F28DB46E-EA0F-486B-813D-3D93133B3439}" type="slidenum">
              <a:rPr kumimoji="1" lang="ja-JP" altLang="en-US" smtClean="0"/>
              <a:t>7</a:t>
            </a:fld>
            <a:endParaRPr kumimoji="1" lang="ja-JP" altLang="en-US"/>
          </a:p>
        </p:txBody>
      </p:sp>
    </p:spTree>
    <p:extLst>
      <p:ext uri="{BB962C8B-B14F-4D97-AF65-F5344CB8AC3E}">
        <p14:creationId xmlns:p14="http://schemas.microsoft.com/office/powerpoint/2010/main" val="316541074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4.wdp"/><Relationship Id="rId4" Type="http://schemas.microsoft.com/office/2007/relationships/hdphoto" Target="../media/hdphoto3.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screen">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cstate="screen">
              <a:alphaModFix amt="8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cstate="screen">
              <a:alphaModFix amt="8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6" cstate="screen">
                <a:duotone>
                  <a:schemeClr val="accent2">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6"/>
                  <a:srcRect/>
                  <a:tile tx="6350" ty="-127000" sx="65000" sy="64000" flip="none" algn="tl"/>
                </a:blip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B89C04D-98DD-4DA8-951B-853C012990C3}" type="datetimeFigureOut">
              <a:rPr kumimoji="1" lang="ja-JP" altLang="en-US" smtClean="0"/>
              <a:t>2021/9/6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09C30E8F-3BF3-40D1-BA76-BCBBB9DDF779}" type="slidenum">
              <a:rPr kumimoji="1" lang="ja-JP" altLang="en-US" smtClean="0"/>
              <a:t>‹#›</a:t>
            </a:fld>
            <a:endParaRPr kumimoji="1" lang="ja-JP" altLang="en-US"/>
          </a:p>
        </p:txBody>
      </p:sp>
    </p:spTree>
    <p:extLst>
      <p:ext uri="{BB962C8B-B14F-4D97-AF65-F5344CB8AC3E}">
        <p14:creationId xmlns:p14="http://schemas.microsoft.com/office/powerpoint/2010/main" val="3962425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89C04D-98DD-4DA8-951B-853C012990C3}" type="datetimeFigureOut">
              <a:rPr kumimoji="1" lang="ja-JP" altLang="en-US" smtClean="0"/>
              <a:t>2021/9/6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C30E8F-3BF3-40D1-BA76-BCBBB9DDF779}" type="slidenum">
              <a:rPr kumimoji="1" lang="ja-JP" altLang="en-US" smtClean="0"/>
              <a:t>‹#›</a:t>
            </a:fld>
            <a:endParaRPr kumimoji="1" lang="ja-JP" altLang="en-US"/>
          </a:p>
        </p:txBody>
      </p:sp>
    </p:spTree>
    <p:extLst>
      <p:ext uri="{BB962C8B-B14F-4D97-AF65-F5344CB8AC3E}">
        <p14:creationId xmlns:p14="http://schemas.microsoft.com/office/powerpoint/2010/main" val="4226440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89C04D-98DD-4DA8-951B-853C012990C3}" type="datetimeFigureOut">
              <a:rPr kumimoji="1" lang="ja-JP" altLang="en-US" smtClean="0"/>
              <a:t>2021/9/6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C30E8F-3BF3-40D1-BA76-BCBBB9DDF779}" type="slidenum">
              <a:rPr kumimoji="1" lang="ja-JP" altLang="en-US" smtClean="0"/>
              <a:t>‹#›</a:t>
            </a:fld>
            <a:endParaRPr kumimoji="1" lang="ja-JP" altLang="en-US"/>
          </a:p>
        </p:txBody>
      </p:sp>
    </p:spTree>
    <p:extLst>
      <p:ext uri="{BB962C8B-B14F-4D97-AF65-F5344CB8AC3E}">
        <p14:creationId xmlns:p14="http://schemas.microsoft.com/office/powerpoint/2010/main" val="197475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89C04D-98DD-4DA8-951B-853C012990C3}" type="datetimeFigureOut">
              <a:rPr kumimoji="1" lang="ja-JP" altLang="en-US" smtClean="0"/>
              <a:t>2021/9/6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9C30E8F-3BF3-40D1-BA76-BCBBB9DDF779}" type="slidenum">
              <a:rPr kumimoji="1" lang="ja-JP" altLang="en-US" smtClean="0"/>
              <a:t>‹#›</a:t>
            </a:fld>
            <a:endParaRPr kumimoji="1" lang="ja-JP" altLang="en-US"/>
          </a:p>
        </p:txBody>
      </p:sp>
    </p:spTree>
    <p:extLst>
      <p:ext uri="{BB962C8B-B14F-4D97-AF65-F5344CB8AC3E}">
        <p14:creationId xmlns:p14="http://schemas.microsoft.com/office/powerpoint/2010/main" val="87576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screen">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7B89C04D-98DD-4DA8-951B-853C012990C3}" type="datetimeFigureOut">
              <a:rPr kumimoji="1" lang="ja-JP" altLang="en-US" smtClean="0"/>
              <a:t>2021/9/6</a:t>
            </a:fld>
            <a:endParaRPr kumimoji="1" lang="ja-JP" altLang="en-US"/>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kumimoji="1" lang="ja-JP" alt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screen">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9C30E8F-3BF3-40D1-BA76-BCBBB9DDF779}" type="slidenum">
              <a:rPr kumimoji="1" lang="ja-JP" altLang="en-US" smtClean="0"/>
              <a:t>‹#›</a:t>
            </a:fld>
            <a:endParaRPr kumimoji="1" lang="ja-JP" altLang="en-US"/>
          </a:p>
        </p:txBody>
      </p:sp>
    </p:spTree>
    <p:extLst>
      <p:ext uri="{BB962C8B-B14F-4D97-AF65-F5344CB8AC3E}">
        <p14:creationId xmlns:p14="http://schemas.microsoft.com/office/powerpoint/2010/main" val="2387529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B89C04D-98DD-4DA8-951B-853C012990C3}" type="datetimeFigureOut">
              <a:rPr kumimoji="1" lang="ja-JP" altLang="en-US" smtClean="0"/>
              <a:t>2021/9/6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9C30E8F-3BF3-40D1-BA76-BCBBB9DDF779}" type="slidenum">
              <a:rPr kumimoji="1" lang="ja-JP" altLang="en-US" smtClean="0"/>
              <a:t>‹#›</a:t>
            </a:fld>
            <a:endParaRPr kumimoji="1" lang="ja-JP" altLang="en-US"/>
          </a:p>
        </p:txBody>
      </p:sp>
    </p:spTree>
    <p:extLst>
      <p:ext uri="{BB962C8B-B14F-4D97-AF65-F5344CB8AC3E}">
        <p14:creationId xmlns:p14="http://schemas.microsoft.com/office/powerpoint/2010/main" val="2627500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B89C04D-98DD-4DA8-951B-853C012990C3}" type="datetimeFigureOut">
              <a:rPr kumimoji="1" lang="ja-JP" altLang="en-US" smtClean="0"/>
              <a:t>2021/9/6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9C30E8F-3BF3-40D1-BA76-BCBBB9DDF779}" type="slidenum">
              <a:rPr kumimoji="1" lang="ja-JP" altLang="en-US" smtClean="0"/>
              <a:t>‹#›</a:t>
            </a:fld>
            <a:endParaRPr kumimoji="1" lang="ja-JP" altLang="en-US"/>
          </a:p>
        </p:txBody>
      </p:sp>
    </p:spTree>
    <p:extLst>
      <p:ext uri="{BB962C8B-B14F-4D97-AF65-F5344CB8AC3E}">
        <p14:creationId xmlns:p14="http://schemas.microsoft.com/office/powerpoint/2010/main" val="3127286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B89C04D-98DD-4DA8-951B-853C012990C3}" type="datetimeFigureOut">
              <a:rPr kumimoji="1" lang="ja-JP" altLang="en-US" smtClean="0"/>
              <a:t>2021/9/6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9C30E8F-3BF3-40D1-BA76-BCBBB9DDF779}" type="slidenum">
              <a:rPr kumimoji="1" lang="ja-JP" altLang="en-US" smtClean="0"/>
              <a:t>‹#›</a:t>
            </a:fld>
            <a:endParaRPr kumimoji="1" lang="ja-JP" altLang="en-US"/>
          </a:p>
        </p:txBody>
      </p:sp>
    </p:spTree>
    <p:extLst>
      <p:ext uri="{BB962C8B-B14F-4D97-AF65-F5344CB8AC3E}">
        <p14:creationId xmlns:p14="http://schemas.microsoft.com/office/powerpoint/2010/main" val="301149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89C04D-98DD-4DA8-951B-853C012990C3}" type="datetimeFigureOut">
              <a:rPr kumimoji="1" lang="ja-JP" altLang="en-US" smtClean="0"/>
              <a:t>2021/9/6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9C30E8F-3BF3-40D1-BA76-BCBBB9DDF779}" type="slidenum">
              <a:rPr kumimoji="1" lang="ja-JP" altLang="en-US" smtClean="0"/>
              <a:t>‹#›</a:t>
            </a:fld>
            <a:endParaRPr kumimoji="1" lang="ja-JP" altLang="en-US"/>
          </a:p>
        </p:txBody>
      </p:sp>
    </p:spTree>
    <p:extLst>
      <p:ext uri="{BB962C8B-B14F-4D97-AF65-F5344CB8AC3E}">
        <p14:creationId xmlns:p14="http://schemas.microsoft.com/office/powerpoint/2010/main" val="294418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screen">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ja-JP" altLang="en-US"/>
              <a:t>マスター タイトルの書式設定</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B89C04D-98DD-4DA8-951B-853C012990C3}" type="datetimeFigureOut">
              <a:rPr kumimoji="1" lang="ja-JP" altLang="en-US" smtClean="0"/>
              <a:t>2021/9/6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screen">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9C30E8F-3BF3-40D1-BA76-BCBBB9DDF779}" type="slidenum">
              <a:rPr kumimoji="1" lang="ja-JP" altLang="en-US" smtClean="0"/>
              <a:t>‹#›</a:t>
            </a:fld>
            <a:endParaRPr kumimoji="1" lang="ja-JP" altLang="en-US"/>
          </a:p>
        </p:txBody>
      </p:sp>
    </p:spTree>
    <p:extLst>
      <p:ext uri="{BB962C8B-B14F-4D97-AF65-F5344CB8AC3E}">
        <p14:creationId xmlns:p14="http://schemas.microsoft.com/office/powerpoint/2010/main" val="173246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screen">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7B89C04D-98DD-4DA8-951B-853C012990C3}" type="datetimeFigureOut">
              <a:rPr kumimoji="1" lang="ja-JP" altLang="en-US" smtClean="0"/>
              <a:t>2021/9/6</a:t>
            </a:fld>
            <a:endParaRPr kumimoji="1" lang="ja-JP" alt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screen">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9C30E8F-3BF3-40D1-BA76-BCBBB9DDF779}" type="slidenum">
              <a:rPr kumimoji="1" lang="ja-JP" altLang="en-US" smtClean="0"/>
              <a:t>‹#›</a:t>
            </a:fld>
            <a:endParaRPr kumimoji="1" lang="ja-JP" altLang="en-US"/>
          </a:p>
        </p:txBody>
      </p:sp>
    </p:spTree>
    <p:extLst>
      <p:ext uri="{BB962C8B-B14F-4D97-AF65-F5344CB8AC3E}">
        <p14:creationId xmlns:p14="http://schemas.microsoft.com/office/powerpoint/2010/main" val="1323654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7B89C04D-98DD-4DA8-951B-853C012990C3}" type="datetimeFigureOut">
              <a:rPr kumimoji="1" lang="ja-JP" altLang="en-US" smtClean="0"/>
              <a:t>2021/9/6</a:t>
            </a:fld>
            <a:endParaRPr kumimoji="1" lang="ja-JP" alt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kumimoji="1" lang="ja-JP" alt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screen">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9C30E8F-3BF3-40D1-BA76-BCBBB9DDF779}" type="slidenum">
              <a:rPr kumimoji="1" lang="ja-JP" altLang="en-US" smtClean="0"/>
              <a:t>‹#›</a:t>
            </a:fld>
            <a:endParaRPr kumimoji="1" lang="ja-JP" altLang="en-US"/>
          </a:p>
        </p:txBody>
      </p:sp>
    </p:spTree>
    <p:extLst>
      <p:ext uri="{BB962C8B-B14F-4D97-AF65-F5344CB8AC3E}">
        <p14:creationId xmlns:p14="http://schemas.microsoft.com/office/powerpoint/2010/main" val="2913476232"/>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l" defTabSz="914400" rtl="0" eaLnBrk="1" latinLnBrk="0" hangingPunct="1">
        <a:lnSpc>
          <a:spcPct val="90000"/>
        </a:lnSpc>
        <a:spcBef>
          <a:spcPct val="0"/>
        </a:spcBef>
        <a:buNone/>
        <a:defRPr kumimoji="1"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8.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436D54-EE2C-44EA-911A-6536CB525D92}"/>
              </a:ext>
            </a:extLst>
          </p:cNvPr>
          <p:cNvSpPr>
            <a:spLocks noGrp="1"/>
          </p:cNvSpPr>
          <p:nvPr>
            <p:ph type="ctrTitle"/>
          </p:nvPr>
        </p:nvSpPr>
        <p:spPr/>
        <p:txBody>
          <a:bodyPr>
            <a:normAutofit/>
          </a:bodyPr>
          <a:lstStyle/>
          <a:p>
            <a:r>
              <a:rPr kumimoji="1" lang="ja-JP" altLang="en-US" sz="8000" dirty="0"/>
              <a:t>　</a:t>
            </a:r>
            <a:r>
              <a:rPr kumimoji="1" lang="en-US" altLang="ja-JP" sz="8000" dirty="0"/>
              <a:t>5</a:t>
            </a:r>
            <a:r>
              <a:rPr kumimoji="1" lang="ja-JP" altLang="en-US" sz="8000" dirty="0"/>
              <a:t>，東京九機会</a:t>
            </a:r>
            <a:br>
              <a:rPr kumimoji="1" lang="en-US" altLang="ja-JP" sz="8000" dirty="0"/>
            </a:br>
            <a:r>
              <a:rPr kumimoji="1" lang="ja-JP" altLang="en-US" sz="8000" dirty="0"/>
              <a:t>　　　活動報告</a:t>
            </a:r>
          </a:p>
        </p:txBody>
      </p:sp>
      <p:sp>
        <p:nvSpPr>
          <p:cNvPr id="3" name="字幕 2">
            <a:extLst>
              <a:ext uri="{FF2B5EF4-FFF2-40B4-BE49-F238E27FC236}">
                <a16:creationId xmlns:a16="http://schemas.microsoft.com/office/drawing/2014/main" id="{23FBE99D-A8F7-49FB-837B-0BEC3362FA0F}"/>
              </a:ext>
            </a:extLst>
          </p:cNvPr>
          <p:cNvSpPr>
            <a:spLocks noGrp="1"/>
          </p:cNvSpPr>
          <p:nvPr>
            <p:ph type="subTitle" idx="1"/>
          </p:nvPr>
        </p:nvSpPr>
        <p:spPr>
          <a:xfrm>
            <a:off x="1051560" y="4355928"/>
            <a:ext cx="7891272" cy="1700097"/>
          </a:xfrm>
        </p:spPr>
        <p:txBody>
          <a:bodyPr>
            <a:normAutofit/>
          </a:bodyPr>
          <a:lstStyle/>
          <a:p>
            <a:pPr algn="ctr"/>
            <a:r>
              <a:rPr kumimoji="1" lang="ja-JP" altLang="en-US" sz="3600" dirty="0"/>
              <a:t>東京九機会　</a:t>
            </a:r>
            <a:endParaRPr kumimoji="1" lang="en-US" altLang="ja-JP" sz="3600" dirty="0"/>
          </a:p>
          <a:p>
            <a:pPr algn="ctr"/>
            <a:r>
              <a:rPr kumimoji="1" lang="ja-JP" altLang="en-US" sz="3600" dirty="0"/>
              <a:t>岩崎 幹事</a:t>
            </a:r>
            <a:endParaRPr kumimoji="1" lang="en-US" altLang="ja-JP" sz="3600" dirty="0"/>
          </a:p>
          <a:p>
            <a:pPr algn="ctr"/>
            <a:endParaRPr kumimoji="1" lang="ja-JP" altLang="en-US" sz="3600" dirty="0"/>
          </a:p>
        </p:txBody>
      </p:sp>
    </p:spTree>
    <p:extLst>
      <p:ext uri="{BB962C8B-B14F-4D97-AF65-F5344CB8AC3E}">
        <p14:creationId xmlns:p14="http://schemas.microsoft.com/office/powerpoint/2010/main" val="3400782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25BB21-A3EE-43E7-9D4C-B41023D037B0}"/>
              </a:ext>
            </a:extLst>
          </p:cNvPr>
          <p:cNvSpPr>
            <a:spLocks noGrp="1"/>
          </p:cNvSpPr>
          <p:nvPr>
            <p:ph type="title"/>
          </p:nvPr>
        </p:nvSpPr>
        <p:spPr>
          <a:xfrm>
            <a:off x="886918" y="292309"/>
            <a:ext cx="10058400" cy="916382"/>
          </a:xfrm>
        </p:spPr>
        <p:txBody>
          <a:bodyPr/>
          <a:lstStyle/>
          <a:p>
            <a:r>
              <a:rPr kumimoji="1" lang="ja-JP" altLang="en-US"/>
              <a:t>東京九機会の主な活動</a:t>
            </a:r>
            <a:endParaRPr kumimoji="1" lang="ja-JP" altLang="en-US" dirty="0"/>
          </a:p>
        </p:txBody>
      </p:sp>
      <p:pic>
        <p:nvPicPr>
          <p:cNvPr id="9" name="図 8" descr="港に停泊しているボート&#10;&#10;自動的に生成された説明">
            <a:extLst>
              <a:ext uri="{FF2B5EF4-FFF2-40B4-BE49-F238E27FC236}">
                <a16:creationId xmlns:a16="http://schemas.microsoft.com/office/drawing/2014/main" id="{393A8185-36A9-0B4D-B81C-82C3D72635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699" y="2527300"/>
            <a:ext cx="5774267" cy="4330700"/>
          </a:xfrm>
          <a:prstGeom prst="ellipse">
            <a:avLst/>
          </a:prstGeom>
        </p:spPr>
      </p:pic>
      <p:pic>
        <p:nvPicPr>
          <p:cNvPr id="11" name="図 10" descr="道路を走る群衆&#10;&#10;中程度の精度で自動的に生成された説明">
            <a:extLst>
              <a:ext uri="{FF2B5EF4-FFF2-40B4-BE49-F238E27FC236}">
                <a16:creationId xmlns:a16="http://schemas.microsoft.com/office/drawing/2014/main" id="{7143B7B4-C7EA-084F-B189-1A78B80365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89701" y="2686805"/>
            <a:ext cx="5562600" cy="4171195"/>
          </a:xfrm>
          <a:prstGeom prst="ellipse">
            <a:avLst/>
          </a:prstGeom>
        </p:spPr>
      </p:pic>
      <p:pic>
        <p:nvPicPr>
          <p:cNvPr id="5" name="図 4" descr="屋内, 人, 天井, 立つ が含まれている画像&#10;&#10;自動的に生成された説明">
            <a:extLst>
              <a:ext uri="{FF2B5EF4-FFF2-40B4-BE49-F238E27FC236}">
                <a16:creationId xmlns:a16="http://schemas.microsoft.com/office/drawing/2014/main" id="{792D438A-7D25-4044-BF08-E91F25779DF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239229" y="1054798"/>
            <a:ext cx="5349473" cy="4012105"/>
          </a:xfrm>
          <a:prstGeom prst="ellipse">
            <a:avLst/>
          </a:prstGeom>
        </p:spPr>
      </p:pic>
      <p:sp>
        <p:nvSpPr>
          <p:cNvPr id="12" name="テキスト ボックス 11">
            <a:extLst>
              <a:ext uri="{FF2B5EF4-FFF2-40B4-BE49-F238E27FC236}">
                <a16:creationId xmlns:a16="http://schemas.microsoft.com/office/drawing/2014/main" id="{1FD2D046-777E-5E47-AE92-BA6F09A6D1ED}"/>
              </a:ext>
            </a:extLst>
          </p:cNvPr>
          <p:cNvSpPr txBox="1"/>
          <p:nvPr/>
        </p:nvSpPr>
        <p:spPr>
          <a:xfrm>
            <a:off x="4856102" y="3338696"/>
            <a:ext cx="2552700" cy="1815882"/>
          </a:xfrm>
          <a:prstGeom prst="rect">
            <a:avLst/>
          </a:prstGeom>
          <a:noFill/>
        </p:spPr>
        <p:txBody>
          <a:bodyPr wrap="square" rtlCol="0">
            <a:spAutoFit/>
          </a:bodyPr>
          <a:lstStyle/>
          <a:p>
            <a:pPr algn="dist"/>
            <a:r>
              <a:rPr kumimoji="1" lang="ja-JP" altLang="en-US" sz="7200">
                <a:solidFill>
                  <a:schemeClr val="bg1"/>
                </a:solidFill>
                <a:effectLst>
                  <a:outerShdw blurRad="50800" dist="139700"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総会</a:t>
            </a:r>
            <a:endParaRPr kumimoji="1" lang="en-US" altLang="ja-JP" sz="7200" dirty="0">
              <a:solidFill>
                <a:schemeClr val="bg1"/>
              </a:solidFill>
              <a:effectLst>
                <a:outerShdw blurRad="50800" dist="139700"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endParaRPr>
          </a:p>
          <a:p>
            <a:pPr algn="ctr"/>
            <a:r>
              <a:rPr kumimoji="1" lang="en-US" altLang="ja-JP" sz="4000" dirty="0">
                <a:solidFill>
                  <a:schemeClr val="bg1"/>
                </a:solidFill>
                <a:effectLst>
                  <a:outerShdw blurRad="50800" dist="139700"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(9</a:t>
            </a:r>
            <a:r>
              <a:rPr kumimoji="1" lang="ja-JP" altLang="en-US" sz="4000">
                <a:solidFill>
                  <a:schemeClr val="bg1"/>
                </a:solidFill>
                <a:effectLst>
                  <a:outerShdw blurRad="50800" dist="139700"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月</a:t>
            </a:r>
            <a:r>
              <a:rPr kumimoji="1" lang="en-US" altLang="ja-JP" sz="4000" dirty="0">
                <a:solidFill>
                  <a:schemeClr val="bg1"/>
                </a:solidFill>
                <a:effectLst>
                  <a:outerShdw blurRad="50800" dist="139700"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a:t>
            </a:r>
          </a:p>
        </p:txBody>
      </p:sp>
      <p:sp>
        <p:nvSpPr>
          <p:cNvPr id="13" name="テキスト ボックス 12">
            <a:extLst>
              <a:ext uri="{FF2B5EF4-FFF2-40B4-BE49-F238E27FC236}">
                <a16:creationId xmlns:a16="http://schemas.microsoft.com/office/drawing/2014/main" id="{5200CF48-3932-614F-8C7B-D638F99290D7}"/>
              </a:ext>
            </a:extLst>
          </p:cNvPr>
          <p:cNvSpPr txBox="1"/>
          <p:nvPr/>
        </p:nvSpPr>
        <p:spPr>
          <a:xfrm>
            <a:off x="1462061" y="4949118"/>
            <a:ext cx="3847740" cy="1938992"/>
          </a:xfrm>
          <a:prstGeom prst="rect">
            <a:avLst/>
          </a:prstGeom>
          <a:noFill/>
        </p:spPr>
        <p:txBody>
          <a:bodyPr wrap="square" rtlCol="0">
            <a:spAutoFit/>
          </a:bodyPr>
          <a:lstStyle/>
          <a:p>
            <a:r>
              <a:rPr kumimoji="1" lang="ja-JP" altLang="en-US" sz="4000">
                <a:solidFill>
                  <a:schemeClr val="bg1"/>
                </a:solidFill>
                <a:effectLst>
                  <a:outerShdw blurRad="50800" dist="116203"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新春ファミリー</a:t>
            </a:r>
            <a:endParaRPr kumimoji="1" lang="en-US" altLang="ja-JP" sz="4000" dirty="0">
              <a:solidFill>
                <a:schemeClr val="bg1"/>
              </a:solidFill>
              <a:effectLst>
                <a:outerShdw blurRad="50800" dist="116203"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endParaRPr>
          </a:p>
          <a:p>
            <a:r>
              <a:rPr kumimoji="1" lang="ja-JP" altLang="en-US" sz="4000">
                <a:solidFill>
                  <a:schemeClr val="bg1"/>
                </a:solidFill>
                <a:effectLst>
                  <a:outerShdw blurRad="50800" dist="116203"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クルージング</a:t>
            </a:r>
            <a:endParaRPr kumimoji="1" lang="en-US" altLang="ja-JP" sz="4000" dirty="0">
              <a:solidFill>
                <a:schemeClr val="bg1"/>
              </a:solidFill>
              <a:effectLst>
                <a:outerShdw blurRad="50800" dist="116203"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endParaRPr>
          </a:p>
          <a:p>
            <a:pPr algn="ctr"/>
            <a:r>
              <a:rPr kumimoji="1" lang="en-US" altLang="ja-JP" sz="4000" dirty="0">
                <a:solidFill>
                  <a:schemeClr val="bg1"/>
                </a:solidFill>
                <a:effectLst>
                  <a:outerShdw blurRad="50800" dist="139700"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(1</a:t>
            </a:r>
            <a:r>
              <a:rPr kumimoji="1" lang="ja-JP" altLang="en-US" sz="4000">
                <a:solidFill>
                  <a:schemeClr val="bg1"/>
                </a:solidFill>
                <a:effectLst>
                  <a:outerShdw blurRad="50800" dist="139700"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月</a:t>
            </a:r>
            <a:r>
              <a:rPr kumimoji="1" lang="en-US" altLang="ja-JP" sz="4000" dirty="0">
                <a:solidFill>
                  <a:schemeClr val="bg1"/>
                </a:solidFill>
                <a:effectLst>
                  <a:outerShdw blurRad="50800" dist="139700"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a:t>
            </a:r>
          </a:p>
        </p:txBody>
      </p:sp>
      <p:sp>
        <p:nvSpPr>
          <p:cNvPr id="14" name="テキスト ボックス 13">
            <a:extLst>
              <a:ext uri="{FF2B5EF4-FFF2-40B4-BE49-F238E27FC236}">
                <a16:creationId xmlns:a16="http://schemas.microsoft.com/office/drawing/2014/main" id="{54D54BDE-2050-634E-B3C2-C5D8029C8C2B}"/>
              </a:ext>
            </a:extLst>
          </p:cNvPr>
          <p:cNvSpPr txBox="1"/>
          <p:nvPr/>
        </p:nvSpPr>
        <p:spPr>
          <a:xfrm>
            <a:off x="8177239" y="5256894"/>
            <a:ext cx="2552700" cy="1631216"/>
          </a:xfrm>
          <a:prstGeom prst="rect">
            <a:avLst/>
          </a:prstGeom>
          <a:noFill/>
        </p:spPr>
        <p:txBody>
          <a:bodyPr wrap="square" rtlCol="0">
            <a:spAutoFit/>
          </a:bodyPr>
          <a:lstStyle/>
          <a:p>
            <a:pPr algn="dist"/>
            <a:r>
              <a:rPr kumimoji="1" lang="ja-JP" altLang="en-US" sz="6000">
                <a:solidFill>
                  <a:schemeClr val="bg1"/>
                </a:solidFill>
                <a:effectLst>
                  <a:outerShdw blurRad="50800" dist="110780"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見学会</a:t>
            </a:r>
            <a:endParaRPr kumimoji="1" lang="en-US" altLang="ja-JP" sz="6000" dirty="0">
              <a:solidFill>
                <a:schemeClr val="bg1"/>
              </a:solidFill>
              <a:effectLst>
                <a:outerShdw blurRad="50800" dist="110780"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endParaRPr>
          </a:p>
          <a:p>
            <a:pPr algn="ctr"/>
            <a:r>
              <a:rPr kumimoji="1" lang="en-US" altLang="ja-JP" sz="4000" dirty="0">
                <a:solidFill>
                  <a:schemeClr val="bg1"/>
                </a:solidFill>
                <a:effectLst>
                  <a:outerShdw blurRad="50800" dist="139700"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(5</a:t>
            </a:r>
            <a:r>
              <a:rPr kumimoji="1" lang="ja-JP" altLang="en-US" sz="4000">
                <a:solidFill>
                  <a:schemeClr val="bg1"/>
                </a:solidFill>
                <a:effectLst>
                  <a:outerShdw blurRad="50800" dist="139700"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月</a:t>
            </a:r>
            <a:r>
              <a:rPr kumimoji="1" lang="en-US" altLang="ja-JP" sz="4000" dirty="0">
                <a:solidFill>
                  <a:schemeClr val="bg1"/>
                </a:solidFill>
                <a:effectLst>
                  <a:outerShdw blurRad="50800" dist="139700"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a:t>
            </a:r>
          </a:p>
        </p:txBody>
      </p:sp>
    </p:spTree>
    <p:extLst>
      <p:ext uri="{BB962C8B-B14F-4D97-AF65-F5344CB8AC3E}">
        <p14:creationId xmlns:p14="http://schemas.microsoft.com/office/powerpoint/2010/main" val="3071635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25BB21-A3EE-43E7-9D4C-B41023D037B0}"/>
              </a:ext>
            </a:extLst>
          </p:cNvPr>
          <p:cNvSpPr>
            <a:spLocks noGrp="1"/>
          </p:cNvSpPr>
          <p:nvPr>
            <p:ph type="title"/>
          </p:nvPr>
        </p:nvSpPr>
        <p:spPr>
          <a:xfrm>
            <a:off x="886918" y="292309"/>
            <a:ext cx="10058400" cy="916382"/>
          </a:xfrm>
        </p:spPr>
        <p:txBody>
          <a:bodyPr/>
          <a:lstStyle/>
          <a:p>
            <a:r>
              <a:rPr kumimoji="1" lang="ja-JP" altLang="en-US"/>
              <a:t>総会（</a:t>
            </a:r>
            <a:r>
              <a:rPr kumimoji="1" lang="en-US" altLang="ja-JP" dirty="0"/>
              <a:t>9</a:t>
            </a:r>
            <a:r>
              <a:rPr kumimoji="1" lang="ja-JP" altLang="en-US"/>
              <a:t>月）</a:t>
            </a:r>
            <a:endParaRPr kumimoji="1" lang="ja-JP" altLang="en-US" dirty="0"/>
          </a:p>
        </p:txBody>
      </p:sp>
      <p:pic>
        <p:nvPicPr>
          <p:cNvPr id="7" name="図 6" descr="ホール内に立っている人たち&#10;&#10;低い精度で自動的に生成された説明">
            <a:extLst>
              <a:ext uri="{FF2B5EF4-FFF2-40B4-BE49-F238E27FC236}">
                <a16:creationId xmlns:a16="http://schemas.microsoft.com/office/drawing/2014/main" id="{0861A99B-0DFC-EB46-BA1B-307895A6F3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057" y="1125332"/>
            <a:ext cx="11277886" cy="5732668"/>
          </a:xfrm>
          <a:prstGeom prst="rect">
            <a:avLst/>
          </a:prstGeom>
        </p:spPr>
      </p:pic>
    </p:spTree>
    <p:extLst>
      <p:ext uri="{BB962C8B-B14F-4D97-AF65-F5344CB8AC3E}">
        <p14:creationId xmlns:p14="http://schemas.microsoft.com/office/powerpoint/2010/main" val="1634503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25BB21-A3EE-43E7-9D4C-B41023D037B0}"/>
              </a:ext>
            </a:extLst>
          </p:cNvPr>
          <p:cNvSpPr>
            <a:spLocks noGrp="1"/>
          </p:cNvSpPr>
          <p:nvPr>
            <p:ph type="title"/>
          </p:nvPr>
        </p:nvSpPr>
        <p:spPr>
          <a:xfrm>
            <a:off x="177799" y="288777"/>
            <a:ext cx="10058400" cy="916382"/>
          </a:xfrm>
        </p:spPr>
        <p:txBody>
          <a:bodyPr/>
          <a:lstStyle/>
          <a:p>
            <a:r>
              <a:rPr lang="ja-JP" altLang="en-US"/>
              <a:t>ファミリークルージング（</a:t>
            </a:r>
            <a:r>
              <a:rPr lang="en-US" altLang="ja-JP" dirty="0"/>
              <a:t>1</a:t>
            </a:r>
            <a:r>
              <a:rPr lang="ja-JP" altLang="en-US"/>
              <a:t>月）</a:t>
            </a:r>
            <a:endParaRPr kumimoji="1" lang="ja-JP" altLang="en-US" dirty="0"/>
          </a:p>
        </p:txBody>
      </p:sp>
      <p:pic>
        <p:nvPicPr>
          <p:cNvPr id="4" name="図 3" descr="レストランのテーブルに座っている人々&#10;&#10;中程度の精度で自動的に生成された説明">
            <a:extLst>
              <a:ext uri="{FF2B5EF4-FFF2-40B4-BE49-F238E27FC236}">
                <a16:creationId xmlns:a16="http://schemas.microsoft.com/office/drawing/2014/main" id="{EA0CF2A6-42F7-8D4D-95D8-C091CB21A8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7900" y="1367717"/>
            <a:ext cx="9258299" cy="5490283"/>
          </a:xfrm>
          <a:prstGeom prst="rect">
            <a:avLst/>
          </a:prstGeom>
        </p:spPr>
      </p:pic>
      <p:pic>
        <p:nvPicPr>
          <p:cNvPr id="8" name="図 7" descr="港に停泊した船&#10;&#10;自動的に生成された説明">
            <a:extLst>
              <a:ext uri="{FF2B5EF4-FFF2-40B4-BE49-F238E27FC236}">
                <a16:creationId xmlns:a16="http://schemas.microsoft.com/office/drawing/2014/main" id="{ED2B4A23-5635-294A-B91F-D2222537D843}"/>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2000"/>
                    </a14:imgEffect>
                  </a14:imgLayer>
                </a14:imgProps>
              </a:ext>
              <a:ext uri="{28A0092B-C50C-407E-A947-70E740481C1C}">
                <a14:useLocalDpi xmlns:a14="http://schemas.microsoft.com/office/drawing/2010/main"/>
              </a:ext>
            </a:extLst>
          </a:blip>
          <a:srcRect/>
          <a:stretch/>
        </p:blipFill>
        <p:spPr>
          <a:xfrm>
            <a:off x="165100" y="1042600"/>
            <a:ext cx="4572000" cy="2688715"/>
          </a:xfrm>
          <a:prstGeom prst="ellipse">
            <a:avLst/>
          </a:prstGeom>
        </p:spPr>
      </p:pic>
      <p:pic>
        <p:nvPicPr>
          <p:cNvPr id="12" name="図 11" descr="桟橋の上に置かれたボート&#10;&#10;中程度の精度で自動的に生成された説明">
            <a:extLst>
              <a:ext uri="{FF2B5EF4-FFF2-40B4-BE49-F238E27FC236}">
                <a16:creationId xmlns:a16="http://schemas.microsoft.com/office/drawing/2014/main" id="{762B1324-3C61-5846-B4CA-CDAB95CF32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61124" y="690339"/>
            <a:ext cx="4054634" cy="3040976"/>
          </a:xfrm>
          <a:prstGeom prst="ellipse">
            <a:avLst/>
          </a:prstGeom>
        </p:spPr>
      </p:pic>
    </p:spTree>
    <p:extLst>
      <p:ext uri="{BB962C8B-B14F-4D97-AF65-F5344CB8AC3E}">
        <p14:creationId xmlns:p14="http://schemas.microsoft.com/office/powerpoint/2010/main" val="1486681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25BB21-A3EE-43E7-9D4C-B41023D037B0}"/>
              </a:ext>
            </a:extLst>
          </p:cNvPr>
          <p:cNvSpPr>
            <a:spLocks noGrp="1"/>
          </p:cNvSpPr>
          <p:nvPr>
            <p:ph type="title"/>
          </p:nvPr>
        </p:nvSpPr>
        <p:spPr>
          <a:xfrm>
            <a:off x="886918" y="292309"/>
            <a:ext cx="10058400" cy="916382"/>
          </a:xfrm>
        </p:spPr>
        <p:txBody>
          <a:bodyPr/>
          <a:lstStyle/>
          <a:p>
            <a:r>
              <a:rPr lang="ja-JP" altLang="en-US"/>
              <a:t>見学会（</a:t>
            </a:r>
            <a:r>
              <a:rPr lang="en-US" altLang="ja-JP" dirty="0"/>
              <a:t>5</a:t>
            </a:r>
            <a:r>
              <a:rPr lang="ja-JP" altLang="en-US"/>
              <a:t>月）</a:t>
            </a:r>
            <a:endParaRPr kumimoji="1" lang="ja-JP" altLang="en-US" dirty="0"/>
          </a:p>
        </p:txBody>
      </p:sp>
      <p:pic>
        <p:nvPicPr>
          <p:cNvPr id="4" name="図 3" descr="飛行機の席に座っている人たち&#10;&#10;中程度の精度で自動的に生成された説明">
            <a:extLst>
              <a:ext uri="{FF2B5EF4-FFF2-40B4-BE49-F238E27FC236}">
                <a16:creationId xmlns:a16="http://schemas.microsoft.com/office/drawing/2014/main" id="{5A240ACA-3168-E544-BEF5-8E60314444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28283" y="1820763"/>
            <a:ext cx="4841659" cy="3631244"/>
          </a:xfrm>
          <a:prstGeom prst="rect">
            <a:avLst/>
          </a:prstGeom>
        </p:spPr>
      </p:pic>
      <p:sp>
        <p:nvSpPr>
          <p:cNvPr id="5" name="テキスト ボックス 4">
            <a:extLst>
              <a:ext uri="{FF2B5EF4-FFF2-40B4-BE49-F238E27FC236}">
                <a16:creationId xmlns:a16="http://schemas.microsoft.com/office/drawing/2014/main" id="{9D71EE16-9D43-2747-A6C5-07164D56FDB7}"/>
              </a:ext>
            </a:extLst>
          </p:cNvPr>
          <p:cNvSpPr txBox="1"/>
          <p:nvPr/>
        </p:nvSpPr>
        <p:spPr>
          <a:xfrm>
            <a:off x="3228282" y="4313233"/>
            <a:ext cx="4841660" cy="1138773"/>
          </a:xfrm>
          <a:prstGeom prst="rect">
            <a:avLst/>
          </a:prstGeom>
          <a:solidFill>
            <a:srgbClr val="000000">
              <a:alpha val="25490"/>
            </a:srgbClr>
          </a:solidFill>
        </p:spPr>
        <p:txBody>
          <a:bodyPr wrap="square" rtlCol="0">
            <a:spAutoFit/>
          </a:bodyPr>
          <a:lstStyle/>
          <a:p>
            <a:pPr algn="ctr"/>
            <a:r>
              <a:rPr kumimoji="1" lang="ja-JP" altLang="en-US" sz="4000">
                <a:solidFill>
                  <a:schemeClr val="bg1"/>
                </a:solidFill>
                <a:effectLst>
                  <a:outerShdw blurRad="50800" dist="103587"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羽田クロノゲート</a:t>
            </a:r>
            <a:endParaRPr kumimoji="1" lang="en-US" altLang="ja-JP" sz="4000" dirty="0">
              <a:solidFill>
                <a:schemeClr val="bg1"/>
              </a:solidFill>
              <a:effectLst>
                <a:outerShdw blurRad="50800" dist="103587"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endParaRPr>
          </a:p>
          <a:p>
            <a:pPr algn="ctr"/>
            <a:r>
              <a:rPr kumimoji="1" lang="en-US" altLang="ja-JP" sz="2800" dirty="0">
                <a:solidFill>
                  <a:schemeClr val="bg1"/>
                </a:solidFill>
                <a:effectLst>
                  <a:outerShdw blurRad="50800" dist="103587"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(2016)</a:t>
            </a:r>
            <a:endParaRPr kumimoji="1" lang="ja-JP" altLang="en-US" sz="2800">
              <a:solidFill>
                <a:schemeClr val="bg1"/>
              </a:solidFill>
              <a:effectLst>
                <a:outerShdw blurRad="50800" dist="103587"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endParaRPr>
          </a:p>
        </p:txBody>
      </p:sp>
      <p:pic>
        <p:nvPicPr>
          <p:cNvPr id="7" name="図 6" descr="屋内, 人, テーブル, 男 が含まれている画像&#10;&#10;自動的に生成された説明">
            <a:extLst>
              <a:ext uri="{FF2B5EF4-FFF2-40B4-BE49-F238E27FC236}">
                <a16:creationId xmlns:a16="http://schemas.microsoft.com/office/drawing/2014/main" id="{D1A76615-3C5C-D445-B97C-7A48BAE49B1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429" y="1820763"/>
            <a:ext cx="3154471" cy="3631244"/>
          </a:xfrm>
          <a:prstGeom prst="rect">
            <a:avLst/>
          </a:prstGeom>
        </p:spPr>
      </p:pic>
      <p:sp>
        <p:nvSpPr>
          <p:cNvPr id="8" name="テキスト ボックス 7">
            <a:extLst>
              <a:ext uri="{FF2B5EF4-FFF2-40B4-BE49-F238E27FC236}">
                <a16:creationId xmlns:a16="http://schemas.microsoft.com/office/drawing/2014/main" id="{BEE4F7F1-5163-0E4B-BE26-31AB7FF0464B}"/>
              </a:ext>
            </a:extLst>
          </p:cNvPr>
          <p:cNvSpPr txBox="1"/>
          <p:nvPr/>
        </p:nvSpPr>
        <p:spPr>
          <a:xfrm>
            <a:off x="15046" y="4313232"/>
            <a:ext cx="3154471" cy="1138773"/>
          </a:xfrm>
          <a:prstGeom prst="rect">
            <a:avLst/>
          </a:prstGeom>
          <a:solidFill>
            <a:srgbClr val="000000">
              <a:alpha val="54320"/>
            </a:srgbClr>
          </a:solidFill>
        </p:spPr>
        <p:txBody>
          <a:bodyPr wrap="square" rtlCol="0">
            <a:spAutoFit/>
          </a:bodyPr>
          <a:lstStyle/>
          <a:p>
            <a:pPr algn="ctr"/>
            <a:r>
              <a:rPr kumimoji="1" lang="ja-JP" altLang="en-US" sz="4000">
                <a:solidFill>
                  <a:schemeClr val="bg1"/>
                </a:solidFill>
                <a:effectLst>
                  <a:outerShdw blurRad="50800" dist="103587"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紙の博物館</a:t>
            </a:r>
            <a:br>
              <a:rPr kumimoji="1" lang="en-US" altLang="ja-JP" sz="2400" dirty="0">
                <a:solidFill>
                  <a:schemeClr val="bg1"/>
                </a:solidFill>
                <a:effectLst>
                  <a:outerShdw blurRad="50800" dist="103587"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br>
            <a:r>
              <a:rPr kumimoji="1" lang="en-US" altLang="ja-JP" sz="2800" dirty="0">
                <a:solidFill>
                  <a:schemeClr val="bg1"/>
                </a:solidFill>
                <a:effectLst>
                  <a:outerShdw blurRad="50800" dist="103587"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(2015)</a:t>
            </a:r>
            <a:endParaRPr kumimoji="1" lang="ja-JP" altLang="en-US" sz="2800">
              <a:solidFill>
                <a:schemeClr val="bg1"/>
              </a:solidFill>
              <a:effectLst>
                <a:outerShdw blurRad="50800" dist="103587"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endParaRPr>
          </a:p>
        </p:txBody>
      </p:sp>
      <p:pic>
        <p:nvPicPr>
          <p:cNvPr id="16" name="図 15" descr="人, 屋内, 天井, 民衆 が含まれている画像&#10;&#10;自動的に生成された説明">
            <a:extLst>
              <a:ext uri="{FF2B5EF4-FFF2-40B4-BE49-F238E27FC236}">
                <a16:creationId xmlns:a16="http://schemas.microsoft.com/office/drawing/2014/main" id="{10178E14-D32D-B24D-BB55-251656C188C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7110"/>
          <a:stretch/>
        </p:blipFill>
        <p:spPr>
          <a:xfrm>
            <a:off x="8089297" y="1820763"/>
            <a:ext cx="4058274" cy="3672018"/>
          </a:xfrm>
          <a:prstGeom prst="rect">
            <a:avLst/>
          </a:prstGeom>
        </p:spPr>
      </p:pic>
      <p:sp>
        <p:nvSpPr>
          <p:cNvPr id="17" name="テキスト ボックス 16">
            <a:extLst>
              <a:ext uri="{FF2B5EF4-FFF2-40B4-BE49-F238E27FC236}">
                <a16:creationId xmlns:a16="http://schemas.microsoft.com/office/drawing/2014/main" id="{5058D73E-BC46-064C-AF06-E6189FDD0392}"/>
              </a:ext>
            </a:extLst>
          </p:cNvPr>
          <p:cNvSpPr txBox="1"/>
          <p:nvPr/>
        </p:nvSpPr>
        <p:spPr>
          <a:xfrm>
            <a:off x="8099326" y="4313234"/>
            <a:ext cx="4048246" cy="1138773"/>
          </a:xfrm>
          <a:prstGeom prst="rect">
            <a:avLst/>
          </a:prstGeom>
          <a:solidFill>
            <a:srgbClr val="000000">
              <a:alpha val="25490"/>
            </a:srgbClr>
          </a:solidFill>
        </p:spPr>
        <p:txBody>
          <a:bodyPr wrap="square" rtlCol="0">
            <a:spAutoFit/>
          </a:bodyPr>
          <a:lstStyle/>
          <a:p>
            <a:pPr algn="ctr"/>
            <a:r>
              <a:rPr kumimoji="1" lang="ja-JP" altLang="en-US" sz="4000">
                <a:solidFill>
                  <a:schemeClr val="bg1"/>
                </a:solidFill>
                <a:effectLst>
                  <a:outerShdw blurRad="50800" dist="103587"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東洋文庫</a:t>
            </a:r>
            <a:endParaRPr kumimoji="1" lang="en-US" altLang="ja-JP" sz="4000" dirty="0">
              <a:solidFill>
                <a:schemeClr val="bg1"/>
              </a:solidFill>
              <a:effectLst>
                <a:outerShdw blurRad="50800" dist="103587"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endParaRPr>
          </a:p>
          <a:p>
            <a:pPr algn="ctr"/>
            <a:r>
              <a:rPr kumimoji="1" lang="en-US" altLang="ja-JP" sz="2800" dirty="0">
                <a:solidFill>
                  <a:schemeClr val="bg1"/>
                </a:solidFill>
                <a:effectLst>
                  <a:outerShdw blurRad="50800" dist="103587"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(2017)</a:t>
            </a:r>
            <a:endParaRPr kumimoji="1" lang="ja-JP" altLang="en-US" sz="2800">
              <a:solidFill>
                <a:schemeClr val="bg1"/>
              </a:solidFill>
              <a:effectLst>
                <a:outerShdw blurRad="50800" dist="103587"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endParaRPr>
          </a:p>
        </p:txBody>
      </p:sp>
    </p:spTree>
    <p:extLst>
      <p:ext uri="{BB962C8B-B14F-4D97-AF65-F5344CB8AC3E}">
        <p14:creationId xmlns:p14="http://schemas.microsoft.com/office/powerpoint/2010/main" val="2061569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レストランのテーブルで食事をしている人達&#10;&#10;自動的に生成された説明">
            <a:extLst>
              <a:ext uri="{FF2B5EF4-FFF2-40B4-BE49-F238E27FC236}">
                <a16:creationId xmlns:a16="http://schemas.microsoft.com/office/drawing/2014/main" id="{93FD82F4-1D3B-B34C-94E1-62AAD14E4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2151" y="3120571"/>
            <a:ext cx="5034083" cy="3764017"/>
          </a:xfrm>
          <a:prstGeom prst="ellipse">
            <a:avLst/>
          </a:prstGeom>
        </p:spPr>
      </p:pic>
      <p:pic>
        <p:nvPicPr>
          <p:cNvPr id="10" name="図 9" descr="レストランのテーブルに座っている人たち&#10;&#10;低い精度で自動的に生成された説明">
            <a:extLst>
              <a:ext uri="{FF2B5EF4-FFF2-40B4-BE49-F238E27FC236}">
                <a16:creationId xmlns:a16="http://schemas.microsoft.com/office/drawing/2014/main" id="{9496D878-F74D-DB40-BCC2-4C2587B4DC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7234" y="3502042"/>
            <a:ext cx="4455886" cy="3331694"/>
          </a:xfrm>
          <a:prstGeom prst="rect">
            <a:avLst/>
          </a:prstGeom>
        </p:spPr>
      </p:pic>
      <p:sp>
        <p:nvSpPr>
          <p:cNvPr id="11" name="テキスト ボックス 10">
            <a:extLst>
              <a:ext uri="{FF2B5EF4-FFF2-40B4-BE49-F238E27FC236}">
                <a16:creationId xmlns:a16="http://schemas.microsoft.com/office/drawing/2014/main" id="{84423A79-E909-BC43-9F39-42F98EC72D0E}"/>
              </a:ext>
            </a:extLst>
          </p:cNvPr>
          <p:cNvSpPr txBox="1"/>
          <p:nvPr/>
        </p:nvSpPr>
        <p:spPr>
          <a:xfrm>
            <a:off x="377234" y="5670910"/>
            <a:ext cx="4455886" cy="1138773"/>
          </a:xfrm>
          <a:prstGeom prst="rect">
            <a:avLst/>
          </a:prstGeom>
          <a:solidFill>
            <a:srgbClr val="000000">
              <a:alpha val="25490"/>
            </a:srgbClr>
          </a:solidFill>
        </p:spPr>
        <p:txBody>
          <a:bodyPr wrap="square" rtlCol="0">
            <a:spAutoFit/>
          </a:bodyPr>
          <a:lstStyle/>
          <a:p>
            <a:pPr algn="ctr"/>
            <a:r>
              <a:rPr kumimoji="1" lang="ja-JP" altLang="en-US" sz="4000">
                <a:solidFill>
                  <a:schemeClr val="bg1"/>
                </a:solidFill>
                <a:effectLst>
                  <a:outerShdw blurRad="50800" dist="103587"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自由学園明日館</a:t>
            </a:r>
            <a:endParaRPr kumimoji="1" lang="en-US" altLang="ja-JP" sz="4000" dirty="0">
              <a:solidFill>
                <a:schemeClr val="bg1"/>
              </a:solidFill>
              <a:effectLst>
                <a:outerShdw blurRad="50800" dist="103587"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endParaRPr>
          </a:p>
          <a:p>
            <a:pPr algn="ctr"/>
            <a:r>
              <a:rPr kumimoji="1" lang="en-US" altLang="ja-JP" sz="2800" dirty="0">
                <a:solidFill>
                  <a:schemeClr val="bg1"/>
                </a:solidFill>
                <a:effectLst>
                  <a:outerShdw blurRad="50800" dist="103587"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(2019)</a:t>
            </a:r>
            <a:endParaRPr kumimoji="1" lang="ja-JP" altLang="en-US" sz="2800">
              <a:solidFill>
                <a:schemeClr val="bg1"/>
              </a:solidFill>
              <a:effectLst>
                <a:outerShdw blurRad="50800" dist="103587"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endParaRPr>
          </a:p>
        </p:txBody>
      </p:sp>
      <p:pic>
        <p:nvPicPr>
          <p:cNvPr id="13" name="図 12" descr="駅に待っている人々&#10;&#10;中程度の精度で自動的に生成された説明">
            <a:extLst>
              <a:ext uri="{FF2B5EF4-FFF2-40B4-BE49-F238E27FC236}">
                <a16:creationId xmlns:a16="http://schemas.microsoft.com/office/drawing/2014/main" id="{C985A1A5-C024-B445-9798-3DAE1DF1FC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7234" y="76677"/>
            <a:ext cx="4488233" cy="3352323"/>
          </a:xfrm>
          <a:prstGeom prst="rect">
            <a:avLst/>
          </a:prstGeom>
        </p:spPr>
      </p:pic>
      <p:pic>
        <p:nvPicPr>
          <p:cNvPr id="19" name="図 18" descr="レストランのテーブルに座っている子供たち&#10;&#10;低い精度で自動的に生成された説明">
            <a:extLst>
              <a:ext uri="{FF2B5EF4-FFF2-40B4-BE49-F238E27FC236}">
                <a16:creationId xmlns:a16="http://schemas.microsoft.com/office/drawing/2014/main" id="{A0835A54-6B97-5148-B8F4-967CD3BE4B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84581" y="76677"/>
            <a:ext cx="4865469" cy="3634085"/>
          </a:xfrm>
          <a:prstGeom prst="ellipse">
            <a:avLst/>
          </a:prstGeom>
        </p:spPr>
      </p:pic>
      <p:sp>
        <p:nvSpPr>
          <p:cNvPr id="20" name="テキスト ボックス 19">
            <a:extLst>
              <a:ext uri="{FF2B5EF4-FFF2-40B4-BE49-F238E27FC236}">
                <a16:creationId xmlns:a16="http://schemas.microsoft.com/office/drawing/2014/main" id="{13EDFA15-3C77-9942-8EA7-A82825735423}"/>
              </a:ext>
            </a:extLst>
          </p:cNvPr>
          <p:cNvSpPr txBox="1"/>
          <p:nvPr/>
        </p:nvSpPr>
        <p:spPr>
          <a:xfrm>
            <a:off x="7937042" y="2721114"/>
            <a:ext cx="3366906" cy="707886"/>
          </a:xfrm>
          <a:prstGeom prst="rect">
            <a:avLst/>
          </a:prstGeom>
          <a:noFill/>
        </p:spPr>
        <p:txBody>
          <a:bodyPr wrap="square" rtlCol="0">
            <a:spAutoFit/>
          </a:bodyPr>
          <a:lstStyle/>
          <a:p>
            <a:pPr algn="ctr"/>
            <a:r>
              <a:rPr kumimoji="1" lang="ja-JP" altLang="en-US" sz="4000">
                <a:solidFill>
                  <a:schemeClr val="bg1"/>
                </a:solidFill>
                <a:effectLst>
                  <a:outerShdw blurRad="50800" dist="103587"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もんじゃ焼き</a:t>
            </a:r>
          </a:p>
        </p:txBody>
      </p:sp>
      <p:sp>
        <p:nvSpPr>
          <p:cNvPr id="14" name="テキスト ボックス 13">
            <a:extLst>
              <a:ext uri="{FF2B5EF4-FFF2-40B4-BE49-F238E27FC236}">
                <a16:creationId xmlns:a16="http://schemas.microsoft.com/office/drawing/2014/main" id="{C61782BC-9FD6-F345-A668-3043D9DDDE22}"/>
              </a:ext>
            </a:extLst>
          </p:cNvPr>
          <p:cNvSpPr txBox="1"/>
          <p:nvPr/>
        </p:nvSpPr>
        <p:spPr>
          <a:xfrm>
            <a:off x="241952" y="2351782"/>
            <a:ext cx="4865468" cy="1077218"/>
          </a:xfrm>
          <a:prstGeom prst="rect">
            <a:avLst/>
          </a:prstGeom>
          <a:noFill/>
        </p:spPr>
        <p:txBody>
          <a:bodyPr wrap="square" rtlCol="0">
            <a:spAutoFit/>
          </a:bodyPr>
          <a:lstStyle/>
          <a:p>
            <a:pPr algn="ctr"/>
            <a:r>
              <a:rPr kumimoji="1" lang="ja-JP" altLang="en-US" sz="3600">
                <a:solidFill>
                  <a:schemeClr val="bg1"/>
                </a:solidFill>
                <a:effectLst>
                  <a:outerShdw blurRad="50800" dist="103587"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セイコーミュージアム</a:t>
            </a:r>
            <a:endParaRPr kumimoji="1" lang="en-US" altLang="ja-JP" sz="3600" dirty="0">
              <a:solidFill>
                <a:schemeClr val="bg1"/>
              </a:solidFill>
              <a:effectLst>
                <a:outerShdw blurRad="50800" dist="103587"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endParaRPr>
          </a:p>
          <a:p>
            <a:pPr algn="ctr"/>
            <a:r>
              <a:rPr kumimoji="1" lang="en-US" altLang="ja-JP" sz="2800" dirty="0">
                <a:solidFill>
                  <a:schemeClr val="bg1"/>
                </a:solidFill>
                <a:effectLst>
                  <a:outerShdw blurRad="50800" dist="103587"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(2018)</a:t>
            </a:r>
            <a:endParaRPr kumimoji="1" lang="ja-JP" altLang="en-US" sz="2800">
              <a:solidFill>
                <a:schemeClr val="bg1"/>
              </a:solidFill>
              <a:effectLst>
                <a:outerShdw blurRad="50800" dist="103587"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endParaRPr>
          </a:p>
        </p:txBody>
      </p:sp>
      <p:sp>
        <p:nvSpPr>
          <p:cNvPr id="21" name="右矢印 20">
            <a:extLst>
              <a:ext uri="{FF2B5EF4-FFF2-40B4-BE49-F238E27FC236}">
                <a16:creationId xmlns:a16="http://schemas.microsoft.com/office/drawing/2014/main" id="{03326342-E3C7-2743-9CD1-6A8E40D2D28F}"/>
              </a:ext>
            </a:extLst>
          </p:cNvPr>
          <p:cNvSpPr/>
          <p:nvPr/>
        </p:nvSpPr>
        <p:spPr>
          <a:xfrm>
            <a:off x="5066023" y="1443337"/>
            <a:ext cx="1678280" cy="981487"/>
          </a:xfrm>
          <a:prstGeom prst="rightArrow">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a:latin typeface="Hiragino Kaku Gothic Std W8" panose="020B0800000000000000" pitchFamily="34" charset="-128"/>
                <a:ea typeface="Hiragino Kaku Gothic Std W8" panose="020B0800000000000000" pitchFamily="34" charset="-128"/>
              </a:rPr>
              <a:t>からの</a:t>
            </a:r>
          </a:p>
        </p:txBody>
      </p:sp>
      <p:sp>
        <p:nvSpPr>
          <p:cNvPr id="22" name="テキスト ボックス 21">
            <a:extLst>
              <a:ext uri="{FF2B5EF4-FFF2-40B4-BE49-F238E27FC236}">
                <a16:creationId xmlns:a16="http://schemas.microsoft.com/office/drawing/2014/main" id="{136AB045-9C45-8B40-B441-773CD24FB23D}"/>
              </a:ext>
            </a:extLst>
          </p:cNvPr>
          <p:cNvSpPr txBox="1"/>
          <p:nvPr/>
        </p:nvSpPr>
        <p:spPr>
          <a:xfrm>
            <a:off x="7937042" y="5457884"/>
            <a:ext cx="3366906" cy="1323439"/>
          </a:xfrm>
          <a:prstGeom prst="rect">
            <a:avLst/>
          </a:prstGeom>
          <a:noFill/>
        </p:spPr>
        <p:txBody>
          <a:bodyPr wrap="square" rtlCol="0">
            <a:spAutoFit/>
          </a:bodyPr>
          <a:lstStyle/>
          <a:p>
            <a:pPr algn="ctr"/>
            <a:r>
              <a:rPr kumimoji="1" lang="ja-JP" altLang="en-US" sz="4000">
                <a:solidFill>
                  <a:schemeClr val="bg1"/>
                </a:solidFill>
                <a:effectLst>
                  <a:outerShdw blurRad="50800" dist="103587"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重要文化財の</a:t>
            </a:r>
            <a:endParaRPr kumimoji="1" lang="en-US" altLang="ja-JP" sz="4000" dirty="0">
              <a:solidFill>
                <a:schemeClr val="bg1"/>
              </a:solidFill>
              <a:effectLst>
                <a:outerShdw blurRad="50800" dist="103587"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endParaRPr>
          </a:p>
          <a:p>
            <a:pPr algn="ctr"/>
            <a:r>
              <a:rPr kumimoji="1" lang="ja-JP" altLang="en-US" sz="4000">
                <a:solidFill>
                  <a:schemeClr val="bg1"/>
                </a:solidFill>
                <a:effectLst>
                  <a:outerShdw blurRad="50800" dist="103587" dir="2700000" algn="tl" rotWithShape="0">
                    <a:prstClr val="black">
                      <a:alpha val="40000"/>
                    </a:prstClr>
                  </a:outerShdw>
                </a:effectLst>
                <a:latin typeface="Hiragino Kaku Gothic Std W8" panose="020B0800000000000000" pitchFamily="34" charset="-128"/>
                <a:ea typeface="Hiragino Kaku Gothic Std W8" panose="020B0800000000000000" pitchFamily="34" charset="-128"/>
              </a:rPr>
              <a:t>中で食事会</a:t>
            </a:r>
          </a:p>
        </p:txBody>
      </p:sp>
      <p:sp>
        <p:nvSpPr>
          <p:cNvPr id="23" name="右矢印 22">
            <a:extLst>
              <a:ext uri="{FF2B5EF4-FFF2-40B4-BE49-F238E27FC236}">
                <a16:creationId xmlns:a16="http://schemas.microsoft.com/office/drawing/2014/main" id="{F8E14B84-63B0-2A46-8BA4-9F5ED22FFFEB}"/>
              </a:ext>
            </a:extLst>
          </p:cNvPr>
          <p:cNvSpPr/>
          <p:nvPr/>
        </p:nvSpPr>
        <p:spPr>
          <a:xfrm>
            <a:off x="5119710" y="4677145"/>
            <a:ext cx="1678280" cy="981487"/>
          </a:xfrm>
          <a:prstGeom prst="rightArrow">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a:latin typeface="Hiragino Kaku Gothic Std W8" panose="020B0800000000000000" pitchFamily="34" charset="-128"/>
                <a:ea typeface="Hiragino Kaku Gothic Std W8" panose="020B0800000000000000" pitchFamily="34" charset="-128"/>
              </a:rPr>
              <a:t>からの</a:t>
            </a:r>
          </a:p>
        </p:txBody>
      </p:sp>
    </p:spTree>
    <p:extLst>
      <p:ext uri="{BB962C8B-B14F-4D97-AF65-F5344CB8AC3E}">
        <p14:creationId xmlns:p14="http://schemas.microsoft.com/office/powerpoint/2010/main" val="343585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25BB21-A3EE-43E7-9D4C-B41023D037B0}"/>
              </a:ext>
            </a:extLst>
          </p:cNvPr>
          <p:cNvSpPr>
            <a:spLocks noGrp="1"/>
          </p:cNvSpPr>
          <p:nvPr>
            <p:ph type="title"/>
          </p:nvPr>
        </p:nvSpPr>
        <p:spPr>
          <a:xfrm>
            <a:off x="785318" y="103623"/>
            <a:ext cx="10058400" cy="916382"/>
          </a:xfrm>
        </p:spPr>
        <p:txBody>
          <a:bodyPr>
            <a:normAutofit fontScale="90000"/>
          </a:bodyPr>
          <a:lstStyle/>
          <a:p>
            <a:r>
              <a:rPr kumimoji="1" lang="ja-JP" altLang="en-US"/>
              <a:t>　九州大学校友会　東京九機会のページ</a:t>
            </a:r>
            <a:endParaRPr kumimoji="1" lang="ja-JP" altLang="en-US" dirty="0"/>
          </a:p>
        </p:txBody>
      </p:sp>
      <p:pic>
        <p:nvPicPr>
          <p:cNvPr id="5" name="図 4" descr="グラフィカル ユーザー インターフェイス, Web サイト&#10;&#10;自動的に生成された説明">
            <a:extLst>
              <a:ext uri="{FF2B5EF4-FFF2-40B4-BE49-F238E27FC236}">
                <a16:creationId xmlns:a16="http://schemas.microsoft.com/office/drawing/2014/main" id="{84C2930E-7D03-964B-BF9A-801B5D3A0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806" y="925370"/>
            <a:ext cx="9026387" cy="5932630"/>
          </a:xfrm>
          <a:prstGeom prst="rect">
            <a:avLst/>
          </a:prstGeom>
        </p:spPr>
      </p:pic>
    </p:spTree>
    <p:extLst>
      <p:ext uri="{BB962C8B-B14F-4D97-AF65-F5344CB8AC3E}">
        <p14:creationId xmlns:p14="http://schemas.microsoft.com/office/powerpoint/2010/main" val="29620364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版活字">
  <a:themeElements>
    <a:clrScheme name="木版活字">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木版活字">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木版活字</Template>
  <TotalTime>1224</TotalTime>
  <Words>583</Words>
  <Application>Microsoft Macintosh PowerPoint</Application>
  <PresentationFormat>ワイド画面</PresentationFormat>
  <Paragraphs>56</Paragraphs>
  <Slides>7</Slides>
  <Notes>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Hiragino Kaku Gothic Std W8</vt:lpstr>
      <vt:lpstr>Osaka-Mono</vt:lpstr>
      <vt:lpstr>游ゴシック</vt:lpstr>
      <vt:lpstr>游ゴシック Light</vt:lpstr>
      <vt:lpstr>Wingdings</vt:lpstr>
      <vt:lpstr>木版活字</vt:lpstr>
      <vt:lpstr>　5，東京九機会 　　　活動報告</vt:lpstr>
      <vt:lpstr>東京九機会の主な活動</vt:lpstr>
      <vt:lpstr>総会（9月）</vt:lpstr>
      <vt:lpstr>ファミリークルージング（1月）</vt:lpstr>
      <vt:lpstr>見学会（5月）</vt:lpstr>
      <vt:lpstr>PowerPoint プレゼンテーション</vt:lpstr>
      <vt:lpstr>　九州大学校友会　東京九機会のページ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東京九機会 WEB講演会＆連絡会</dc:title>
  <dc:creator>m n</dc:creator>
  <cp:lastModifiedBy>岩崎誠司</cp:lastModifiedBy>
  <cp:revision>54</cp:revision>
  <dcterms:created xsi:type="dcterms:W3CDTF">2021-08-10T07:05:12Z</dcterms:created>
  <dcterms:modified xsi:type="dcterms:W3CDTF">2021-09-06T09:35:10Z</dcterms:modified>
</cp:coreProperties>
</file>